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87" r:id="rId3"/>
    <p:sldId id="290" r:id="rId4"/>
    <p:sldId id="288" r:id="rId5"/>
    <p:sldId id="257" r:id="rId6"/>
    <p:sldId id="258" r:id="rId7"/>
    <p:sldId id="259" r:id="rId8"/>
    <p:sldId id="263" r:id="rId9"/>
    <p:sldId id="267" r:id="rId10"/>
    <p:sldId id="276" r:id="rId11"/>
    <p:sldId id="291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2" r:id="rId21"/>
    <p:sldId id="301" r:id="rId22"/>
    <p:sldId id="303" r:id="rId23"/>
    <p:sldId id="304" r:id="rId24"/>
    <p:sldId id="305" r:id="rId25"/>
    <p:sldId id="306" r:id="rId26"/>
    <p:sldId id="307" r:id="rId27"/>
    <p:sldId id="308" r:id="rId28"/>
    <p:sldId id="309" r:id="rId29"/>
  </p:sldIdLst>
  <p:sldSz cx="9144000" cy="5143500" type="screen16x9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3B9"/>
    <a:srgbClr val="3E6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94" autoAdjust="0"/>
  </p:normalViewPr>
  <p:slideViewPr>
    <p:cSldViewPr snapToGrid="0" showGuides="1">
      <p:cViewPr varScale="1">
        <p:scale>
          <a:sx n="131" d="100"/>
          <a:sy n="131" d="100"/>
        </p:scale>
        <p:origin x="834" y="120"/>
      </p:cViewPr>
      <p:guideLst>
        <p:guide orient="horz" pos="3239"/>
        <p:guide pos="51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-3720" y="-108"/>
      </p:cViewPr>
      <p:guideLst>
        <p:guide orient="horz" pos="313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" y="746125"/>
            <a:ext cx="662940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971" y="4724956"/>
            <a:ext cx="4908331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22876" y="9449911"/>
            <a:ext cx="835124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49DD4D23-C98A-435E-AE88-9061F8349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3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686" y="2786400"/>
            <a:ext cx="7500939" cy="416138"/>
          </a:xfrm>
        </p:spPr>
        <p:txBody>
          <a:bodyPr/>
          <a:lstStyle>
            <a:lvl1pPr algn="l">
              <a:defRPr sz="2600">
                <a:solidFill>
                  <a:schemeClr val="bg1"/>
                </a:solidFill>
              </a:defRPr>
            </a:lvl1pPr>
          </a:lstStyle>
          <a:p>
            <a:r>
              <a:rPr lang="ga-IE" dirty="0"/>
              <a:t>C</a:t>
            </a:r>
            <a:r>
              <a:rPr lang="en-US" dirty="0"/>
              <a:t>introduction to Biostatistics</a:t>
            </a:r>
            <a:r>
              <a:rPr lang="ga-IE" dirty="0"/>
              <a:t>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3217050"/>
            <a:ext cx="7500938" cy="271350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28688" y="4111318"/>
            <a:ext cx="4679325" cy="734531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567"/>
              </a:spcBef>
              <a:buNone/>
              <a:defRPr sz="14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</p:txBody>
      </p:sp>
      <p:pic>
        <p:nvPicPr>
          <p:cNvPr id="10" name="Picture 9" descr="TCD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7" y="381655"/>
            <a:ext cx="3039743" cy="8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79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302191"/>
            <a:ext cx="7500938" cy="3030141"/>
          </a:xfrm>
        </p:spPr>
        <p:txBody>
          <a:bodyPr/>
          <a:lstStyle/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  <a:p>
            <a:pPr lvl="3"/>
            <a:r>
              <a:rPr lang="ga-IE" dirty="0"/>
              <a:t>Fourth level</a:t>
            </a:r>
          </a:p>
          <a:p>
            <a:pPr lvl="4"/>
            <a:r>
              <a:rPr lang="ga-IE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61A7A-40F1-0B45-8A82-94DCCA5E7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300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 Column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ga-IE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302192"/>
            <a:ext cx="7500938" cy="2891980"/>
          </a:xfrm>
        </p:spPr>
        <p:txBody>
          <a:bodyPr/>
          <a:lstStyle/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  <a:p>
            <a:pPr lvl="3"/>
            <a:r>
              <a:rPr lang="ga-IE" dirty="0"/>
              <a:t>Fourth level</a:t>
            </a:r>
          </a:p>
          <a:p>
            <a:pPr lvl="4"/>
            <a:r>
              <a:rPr lang="ga-IE" dirty="0"/>
              <a:t>Fifth level</a:t>
            </a:r>
            <a:endParaRPr lang="en-GB" dirty="0"/>
          </a:p>
        </p:txBody>
      </p:sp>
      <p:pic>
        <p:nvPicPr>
          <p:cNvPr id="11" name="Picture 10" descr="TCD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8" y="4642666"/>
            <a:ext cx="1585894" cy="427482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1145CB8-4673-6A47-9176-F0CB30737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921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2 Column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6" y="1410807"/>
            <a:ext cx="3933824" cy="2372524"/>
          </a:xfrm>
        </p:spPr>
        <p:txBody>
          <a:bodyPr/>
          <a:lstStyle>
            <a:lvl1pPr marL="276225" indent="-276225"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‒"/>
              <a:defRPr sz="1600" b="0"/>
            </a:lvl1pPr>
            <a:lvl2pPr marL="625475" indent="-233363">
              <a:buFont typeface="Arial" panose="020B0604020202020204" pitchFamily="34" charset="0"/>
              <a:buChar char="•"/>
              <a:defRPr sz="1600"/>
            </a:lvl2pPr>
            <a:lvl3pPr marL="912813" indent="-222250">
              <a:defRPr sz="1600"/>
            </a:lvl3pPr>
            <a:lvl4pPr marL="1128713" indent="-190500">
              <a:defRPr sz="1600"/>
            </a:lvl4pPr>
            <a:lvl5pPr marL="1439863" indent="-185738">
              <a:defRPr sz="1600"/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  <a:p>
            <a:pPr lvl="3"/>
            <a:r>
              <a:rPr lang="ga-IE" dirty="0"/>
              <a:t>Fourth level</a:t>
            </a:r>
          </a:p>
          <a:p>
            <a:pPr lvl="4"/>
            <a:r>
              <a:rPr lang="ga-IE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ga-IE" dirty="0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914901" y="1410807"/>
            <a:ext cx="3934800" cy="2372524"/>
          </a:xfrm>
        </p:spPr>
        <p:txBody>
          <a:bodyPr/>
          <a:lstStyle>
            <a:lvl1pPr marL="276225" indent="-276225"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‒"/>
              <a:defRPr sz="1600" b="0"/>
            </a:lvl1pPr>
            <a:lvl2pPr marL="625475" indent="-233363">
              <a:buFont typeface="Arial" panose="020B0604020202020204" pitchFamily="34" charset="0"/>
              <a:buChar char="•"/>
              <a:defRPr sz="1600"/>
            </a:lvl2pPr>
            <a:lvl3pPr marL="912813" indent="-222250">
              <a:defRPr sz="1600"/>
            </a:lvl3pPr>
            <a:lvl4pPr marL="1128713" indent="-190500">
              <a:defRPr sz="1600"/>
            </a:lvl4pPr>
            <a:lvl5pPr marL="1439863" indent="-185738">
              <a:defRPr sz="1600"/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  <a:p>
            <a:pPr lvl="3"/>
            <a:r>
              <a:rPr lang="ga-IE" dirty="0"/>
              <a:t>Fourth level</a:t>
            </a:r>
          </a:p>
          <a:p>
            <a:pPr lvl="4"/>
            <a:r>
              <a:rPr lang="ga-IE" dirty="0"/>
              <a:t>Fifth level</a:t>
            </a:r>
            <a:endParaRPr lang="en-GB" dirty="0"/>
          </a:p>
        </p:txBody>
      </p:sp>
      <p:pic>
        <p:nvPicPr>
          <p:cNvPr id="9" name="Picture 8" descr="TCD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8" y="4642666"/>
            <a:ext cx="1585894" cy="427482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8D990A1-B68F-2A49-BE34-734A4A6134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191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939200" y="1078712"/>
            <a:ext cx="4204800" cy="3807619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83" y="1428750"/>
            <a:ext cx="3819525" cy="2990766"/>
          </a:xfrm>
        </p:spPr>
        <p:txBody>
          <a:bodyPr/>
          <a:lstStyle>
            <a:lvl1pPr marL="238125" indent="-238125">
              <a:spcBef>
                <a:spcPts val="850"/>
              </a:spcBef>
              <a:buClr>
                <a:schemeClr val="tx2"/>
              </a:buClr>
              <a:buFont typeface="Calibri" panose="020F0502020204030204" pitchFamily="34" charset="0"/>
              <a:buChar char="–"/>
              <a:defRPr sz="1600" b="0"/>
            </a:lvl1pPr>
            <a:lvl2pPr marL="503238" indent="-207963">
              <a:spcBef>
                <a:spcPts val="0"/>
              </a:spcBef>
              <a:spcAft>
                <a:spcPts val="567"/>
              </a:spcAft>
              <a:defRPr sz="1600" b="0"/>
            </a:lvl2pPr>
            <a:lvl3pPr>
              <a:defRPr sz="1400" b="0"/>
            </a:lvl3pPr>
            <a:lvl4pPr>
              <a:defRPr sz="1400" b="0"/>
            </a:lvl4pPr>
            <a:lvl5pPr>
              <a:defRPr sz="1400" b="0"/>
            </a:lvl5pPr>
          </a:lstStyle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ga-IE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A149838-4667-8C41-A6F0-AC61A4FAC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2368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ga-IE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50068A-6AF5-9545-B42A-0DF4DC42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8617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86" y="2786400"/>
            <a:ext cx="7500939" cy="416138"/>
          </a:xfrm>
        </p:spPr>
        <p:txBody>
          <a:bodyPr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ga-IE"/>
              <a:t>Click to edit Master title style</a:t>
            </a:r>
            <a:endParaRPr lang="en-GB"/>
          </a:p>
        </p:txBody>
      </p:sp>
      <p:pic>
        <p:nvPicPr>
          <p:cNvPr id="5" name="Picture 4" descr="TCD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7" y="381655"/>
            <a:ext cx="3039743" cy="8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89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1D4001-B407-4A4F-9142-F1AD168EA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74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686" y="270000"/>
            <a:ext cx="7500939" cy="421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ga-IE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303403"/>
            <a:ext cx="7500938" cy="3072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ga-IE" dirty="0"/>
              <a:t>Click to edit Master text styles</a:t>
            </a:r>
          </a:p>
          <a:p>
            <a:pPr lvl="1"/>
            <a:r>
              <a:rPr lang="ga-IE" dirty="0"/>
              <a:t>Second level</a:t>
            </a:r>
          </a:p>
          <a:p>
            <a:pPr lvl="2"/>
            <a:r>
              <a:rPr lang="ga-IE" dirty="0"/>
              <a:t>Third level</a:t>
            </a:r>
          </a:p>
          <a:p>
            <a:pPr lvl="3"/>
            <a:r>
              <a:rPr lang="ga-IE" dirty="0"/>
              <a:t>Fourth level</a:t>
            </a:r>
          </a:p>
          <a:p>
            <a:pPr lvl="4"/>
            <a:r>
              <a:rPr lang="ga-IE" dirty="0"/>
              <a:t>Fifth level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125E529-5F0B-4D4A-84B9-75C65BFBA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106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0" r:id="rId3"/>
    <p:sldLayoutId id="2147483661" r:id="rId4"/>
    <p:sldLayoutId id="2147483657" r:id="rId5"/>
    <p:sldLayoutId id="2147483658" r:id="rId6"/>
    <p:sldLayoutId id="2147483659" r:id="rId7"/>
    <p:sldLayoutId id="2147483654" r:id="rId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417"/>
        </a:spcBef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17500" indent="-3175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68325" indent="-22225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84225" indent="-201613" algn="l" defTabSz="914400" rtl="0" eaLnBrk="1" latinLnBrk="0" hangingPunct="1">
        <a:spcBef>
          <a:spcPts val="1134"/>
        </a:spcBef>
        <a:buClr>
          <a:schemeClr val="tx2"/>
        </a:buClr>
        <a:buFont typeface="Minion Pro" pitchFamily="18" charset="0"/>
        <a:buChar char="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0125" indent="-185738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Biostatistics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Session 3 -  Inferential Statistics and Hypothesis Testing Concepts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28675" y="4171525"/>
            <a:ext cx="4679325" cy="583356"/>
          </a:xfrm>
        </p:spPr>
        <p:txBody>
          <a:bodyPr anchor="b"/>
          <a:lstStyle/>
          <a:p>
            <a:pPr lvl="2"/>
            <a:endParaRPr lang="en-GB" sz="1600" dirty="0"/>
          </a:p>
          <a:p>
            <a:pPr lvl="2"/>
            <a:r>
              <a:rPr lang="en-GB" sz="1600" dirty="0"/>
              <a:t>16/05/23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2395A-8CDE-482A-9DB3-0F4D3A757FAB}"/>
              </a:ext>
            </a:extLst>
          </p:cNvPr>
          <p:cNvSpPr txBox="1"/>
          <p:nvPr/>
        </p:nvSpPr>
        <p:spPr>
          <a:xfrm>
            <a:off x="1110521" y="1327360"/>
            <a:ext cx="692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Inferential Statistics and Hypothesis Testing</a:t>
            </a:r>
            <a:endParaRPr lang="en-IE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792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Story of Hypothesis Testing – Cont.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1D86-09FA-DE41-A8AE-5412DEB5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DD9662-4DDE-E707-71DA-EA1504BE3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07" y="1804086"/>
            <a:ext cx="5423585" cy="30694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A184DE8-4A6E-7669-7D79-74024BD01106}"/>
              </a:ext>
            </a:extLst>
          </p:cNvPr>
          <p:cNvSpPr txBox="1">
            <a:spLocks/>
          </p:cNvSpPr>
          <p:nvPr/>
        </p:nvSpPr>
        <p:spPr>
          <a:xfrm>
            <a:off x="642550" y="1281844"/>
            <a:ext cx="5558481" cy="421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Mary needs 400,000 bulbs!</a:t>
            </a:r>
            <a:endParaRPr lang="en-I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402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Story of Hypothesis Testing – Cont.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1D86-09FA-DE41-A8AE-5412DEB5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A184DE8-4A6E-7669-7D79-74024BD01106}"/>
              </a:ext>
            </a:extLst>
          </p:cNvPr>
          <p:cNvSpPr txBox="1">
            <a:spLocks/>
          </p:cNvSpPr>
          <p:nvPr/>
        </p:nvSpPr>
        <p:spPr>
          <a:xfrm>
            <a:off x="642550" y="1281844"/>
            <a:ext cx="5558481" cy="421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This is John, another friend of mine!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E1F399-D16D-B769-A114-68615645A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0" y="2229165"/>
            <a:ext cx="4542297" cy="2307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223E15-EF2C-A4FC-F260-1F1CE1229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56" t="10748"/>
          <a:stretch/>
        </p:blipFill>
        <p:spPr>
          <a:xfrm>
            <a:off x="6307616" y="1281844"/>
            <a:ext cx="2289796" cy="35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26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Story of Hypothesis Testing – Cont.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1D86-09FA-DE41-A8AE-5412DEB5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A184DE8-4A6E-7669-7D79-74024BD01106}"/>
              </a:ext>
            </a:extLst>
          </p:cNvPr>
          <p:cNvSpPr txBox="1">
            <a:spLocks/>
          </p:cNvSpPr>
          <p:nvPr/>
        </p:nvSpPr>
        <p:spPr>
          <a:xfrm>
            <a:off x="642550" y="1281844"/>
            <a:ext cx="5558481" cy="421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20 bulbs in each box!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11E69-24E6-946E-41E2-8A68582BE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4" t="10980" r="4754"/>
          <a:stretch/>
        </p:blipFill>
        <p:spPr>
          <a:xfrm>
            <a:off x="1336888" y="1821082"/>
            <a:ext cx="2244742" cy="3052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C62700-0EE3-6574-A589-E7C52B11F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4" t="22138" r="4959"/>
          <a:stretch/>
        </p:blipFill>
        <p:spPr>
          <a:xfrm>
            <a:off x="4673943" y="2571750"/>
            <a:ext cx="2632808" cy="19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4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Story of Hypothesis Testing – Cont.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1D86-09FA-DE41-A8AE-5412DEB5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A184DE8-4A6E-7669-7D79-74024BD01106}"/>
              </a:ext>
            </a:extLst>
          </p:cNvPr>
          <p:cNvSpPr txBox="1">
            <a:spLocks/>
          </p:cNvSpPr>
          <p:nvPr/>
        </p:nvSpPr>
        <p:spPr>
          <a:xfrm>
            <a:off x="642550" y="1059418"/>
            <a:ext cx="7500939" cy="5392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</a:rPr>
              <a:t>Now, I am thinking about quality of those bulbs</a:t>
            </a:r>
            <a:r>
              <a:rPr lang="en-US" b="1" dirty="0">
                <a:solidFill>
                  <a:srgbClr val="C00000"/>
                </a:solidFill>
              </a:rPr>
              <a:t>!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3150E8-1C4E-3B61-897E-9E33EC08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65249" y="1935413"/>
            <a:ext cx="4855539" cy="260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47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Story of Hypothesis Testing – Cont.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1D86-09FA-DE41-A8AE-5412DEB5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A184DE8-4A6E-7669-7D79-74024BD01106}"/>
              </a:ext>
            </a:extLst>
          </p:cNvPr>
          <p:cNvSpPr txBox="1">
            <a:spLocks/>
          </p:cNvSpPr>
          <p:nvPr/>
        </p:nvSpPr>
        <p:spPr>
          <a:xfrm>
            <a:off x="642550" y="1059418"/>
            <a:ext cx="7500939" cy="5392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</a:rPr>
              <a:t>Let me ask John!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9DC80C5-94E1-EA4D-BEC1-867AA4D71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532" y="1329037"/>
            <a:ext cx="1971167" cy="321883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329EF56-0241-8D7E-1879-3BD7AAADD3D3}"/>
              </a:ext>
            </a:extLst>
          </p:cNvPr>
          <p:cNvGrpSpPr/>
          <p:nvPr/>
        </p:nvGrpSpPr>
        <p:grpSpPr>
          <a:xfrm>
            <a:off x="578477" y="1781907"/>
            <a:ext cx="2282048" cy="2567146"/>
            <a:chOff x="1418003" y="1770362"/>
            <a:chExt cx="3240352" cy="393852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D19CA14-A346-B8CB-E6A7-63C2303843A9}"/>
                </a:ext>
              </a:extLst>
            </p:cNvPr>
            <p:cNvGrpSpPr/>
            <p:nvPr/>
          </p:nvGrpSpPr>
          <p:grpSpPr>
            <a:xfrm>
              <a:off x="2107550" y="1770362"/>
              <a:ext cx="2519657" cy="923476"/>
              <a:chOff x="2107550" y="1770362"/>
              <a:chExt cx="2519657" cy="923476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BCCD9EE5-A157-3E53-6942-F96E9A307A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2409"/>
              <a:stretch/>
            </p:blipFill>
            <p:spPr>
              <a:xfrm flipH="1">
                <a:off x="2107550" y="1775964"/>
                <a:ext cx="635648" cy="917874"/>
              </a:xfrm>
              <a:prstGeom prst="rect">
                <a:avLst/>
              </a:prstGeom>
            </p:spPr>
          </p:pic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3B18988-8819-1BCE-5346-D2933477E9FA}"/>
                  </a:ext>
                </a:extLst>
              </p:cNvPr>
              <p:cNvGrpSpPr/>
              <p:nvPr/>
            </p:nvGrpSpPr>
            <p:grpSpPr>
              <a:xfrm>
                <a:off x="2638423" y="1770362"/>
                <a:ext cx="1988784" cy="923476"/>
                <a:chOff x="2666998" y="1770362"/>
                <a:chExt cx="1988784" cy="923476"/>
              </a:xfrm>
            </p:grpSpPr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CACE2E53-5AEA-D086-44F4-BA407FCDB7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56891"/>
                <a:stretch/>
              </p:blipFill>
              <p:spPr>
                <a:xfrm flipH="1">
                  <a:off x="2666998" y="1775964"/>
                  <a:ext cx="728956" cy="917874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220CF363-BEB2-A18A-06AA-438BA3328D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56891"/>
                <a:stretch/>
              </p:blipFill>
              <p:spPr>
                <a:xfrm flipH="1">
                  <a:off x="3308379" y="1770362"/>
                  <a:ext cx="728956" cy="917874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19F886B1-4FBD-7B33-8C8A-C8F4788D8F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56891"/>
                <a:stretch/>
              </p:blipFill>
              <p:spPr>
                <a:xfrm flipH="1">
                  <a:off x="3926826" y="1775964"/>
                  <a:ext cx="728956" cy="917874"/>
                </a:xfrm>
                <a:prstGeom prst="rect">
                  <a:avLst/>
                </a:prstGeom>
              </p:spPr>
            </p:pic>
          </p:grp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54D60B1-4125-B9E5-705C-9E972678D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892"/>
            <a:stretch/>
          </p:blipFill>
          <p:spPr>
            <a:xfrm flipH="1">
              <a:off x="1418003" y="1770362"/>
              <a:ext cx="728955" cy="917874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1540C00-4791-7B17-DA41-B24F2748B6BE}"/>
                </a:ext>
              </a:extLst>
            </p:cNvPr>
            <p:cNvGrpSpPr/>
            <p:nvPr/>
          </p:nvGrpSpPr>
          <p:grpSpPr>
            <a:xfrm>
              <a:off x="2138698" y="2767910"/>
              <a:ext cx="2519657" cy="923476"/>
              <a:chOff x="2107550" y="1770362"/>
              <a:chExt cx="2519657" cy="923476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087DCB33-EF1F-6427-EEF3-EB510A8819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2409"/>
              <a:stretch/>
            </p:blipFill>
            <p:spPr>
              <a:xfrm flipH="1">
                <a:off x="2107550" y="1775964"/>
                <a:ext cx="635648" cy="917874"/>
              </a:xfrm>
              <a:prstGeom prst="rect">
                <a:avLst/>
              </a:prstGeom>
            </p:spPr>
          </p:pic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EC6AB56-67A4-C13A-E409-0BE3BD959A71}"/>
                  </a:ext>
                </a:extLst>
              </p:cNvPr>
              <p:cNvGrpSpPr/>
              <p:nvPr/>
            </p:nvGrpSpPr>
            <p:grpSpPr>
              <a:xfrm>
                <a:off x="2638423" y="1770362"/>
                <a:ext cx="1988784" cy="923476"/>
                <a:chOff x="2666998" y="1770362"/>
                <a:chExt cx="1988784" cy="923476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C22FA422-248D-0A0B-6D8D-792F346823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56891"/>
                <a:stretch/>
              </p:blipFill>
              <p:spPr>
                <a:xfrm flipH="1">
                  <a:off x="2666998" y="1775964"/>
                  <a:ext cx="728956" cy="917874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5F6CA441-8BEF-9D12-090E-039304C298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56891"/>
                <a:stretch/>
              </p:blipFill>
              <p:spPr>
                <a:xfrm flipH="1">
                  <a:off x="3308379" y="1770362"/>
                  <a:ext cx="728956" cy="917874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7FAF574F-915D-516E-4B81-35E2C8A3B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56891"/>
                <a:stretch/>
              </p:blipFill>
              <p:spPr>
                <a:xfrm flipH="1">
                  <a:off x="3926826" y="1775964"/>
                  <a:ext cx="728956" cy="917874"/>
                </a:xfrm>
                <a:prstGeom prst="rect">
                  <a:avLst/>
                </a:prstGeom>
              </p:spPr>
            </p:pic>
          </p:grp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B5CFE2-FAE9-FC6F-5092-F51F5D84DE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892"/>
            <a:stretch/>
          </p:blipFill>
          <p:spPr>
            <a:xfrm flipH="1">
              <a:off x="1449127" y="2779114"/>
              <a:ext cx="728955" cy="917874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8FAACC3-E309-F49F-C393-544BD7DE3FF4}"/>
                </a:ext>
              </a:extLst>
            </p:cNvPr>
            <p:cNvGrpSpPr/>
            <p:nvPr/>
          </p:nvGrpSpPr>
          <p:grpSpPr>
            <a:xfrm>
              <a:off x="1506888" y="3782264"/>
              <a:ext cx="3151467" cy="923476"/>
              <a:chOff x="3708721" y="5237013"/>
              <a:chExt cx="3151467" cy="92347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890C6FD-CA8A-C162-9089-680042AE5B7A}"/>
                  </a:ext>
                </a:extLst>
              </p:cNvPr>
              <p:cNvGrpSpPr/>
              <p:nvPr/>
            </p:nvGrpSpPr>
            <p:grpSpPr>
              <a:xfrm>
                <a:off x="4340531" y="5237013"/>
                <a:ext cx="2519657" cy="923476"/>
                <a:chOff x="2107550" y="1770362"/>
                <a:chExt cx="2519657" cy="923476"/>
              </a:xfrm>
            </p:grpSpPr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2774C32A-C058-120A-749A-22FB21CD4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62409"/>
                <a:stretch/>
              </p:blipFill>
              <p:spPr>
                <a:xfrm flipH="1">
                  <a:off x="2107550" y="1775964"/>
                  <a:ext cx="635648" cy="917874"/>
                </a:xfrm>
                <a:prstGeom prst="rect">
                  <a:avLst/>
                </a:prstGeom>
              </p:spPr>
            </p:pic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DEB8F004-EDE1-7567-7339-7B4FCF1E7C16}"/>
                    </a:ext>
                  </a:extLst>
                </p:cNvPr>
                <p:cNvGrpSpPr/>
                <p:nvPr/>
              </p:nvGrpSpPr>
              <p:grpSpPr>
                <a:xfrm>
                  <a:off x="2638423" y="1770362"/>
                  <a:ext cx="1988784" cy="923476"/>
                  <a:chOff x="2666998" y="1770362"/>
                  <a:chExt cx="1988784" cy="923476"/>
                </a:xfrm>
              </p:grpSpPr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5D800B2D-C256-E829-FF74-BF3C4E42FB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56891"/>
                  <a:stretch/>
                </p:blipFill>
                <p:spPr>
                  <a:xfrm flipH="1">
                    <a:off x="2666998" y="1775964"/>
                    <a:ext cx="728956" cy="917874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B7DB5EC0-B46F-5FFE-C471-BDF9F59B6F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56891"/>
                  <a:stretch/>
                </p:blipFill>
                <p:spPr>
                  <a:xfrm flipH="1">
                    <a:off x="3308379" y="1770362"/>
                    <a:ext cx="728956" cy="917874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DD9C468B-93BB-7660-C15C-D38F147E97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56891"/>
                  <a:stretch/>
                </p:blipFill>
                <p:spPr>
                  <a:xfrm flipH="1">
                    <a:off x="3926826" y="1775964"/>
                    <a:ext cx="728956" cy="91787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117963EC-F52D-C546-EEB3-8DF5121B82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2409"/>
              <a:stretch/>
            </p:blipFill>
            <p:spPr>
              <a:xfrm flipH="1">
                <a:off x="3708721" y="5237013"/>
                <a:ext cx="635648" cy="917874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DDB5A86-EFC3-CA66-37EC-1105D6F446CD}"/>
                </a:ext>
              </a:extLst>
            </p:cNvPr>
            <p:cNvGrpSpPr/>
            <p:nvPr/>
          </p:nvGrpSpPr>
          <p:grpSpPr>
            <a:xfrm>
              <a:off x="1506888" y="4785414"/>
              <a:ext cx="3151467" cy="923476"/>
              <a:chOff x="3708721" y="5237013"/>
              <a:chExt cx="3151467" cy="92347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FF6A058-45C3-A2E3-A324-2EB7C9B85439}"/>
                  </a:ext>
                </a:extLst>
              </p:cNvPr>
              <p:cNvGrpSpPr/>
              <p:nvPr/>
            </p:nvGrpSpPr>
            <p:grpSpPr>
              <a:xfrm>
                <a:off x="4340531" y="5237013"/>
                <a:ext cx="2519657" cy="923476"/>
                <a:chOff x="2107550" y="1770362"/>
                <a:chExt cx="2519657" cy="923476"/>
              </a:xfrm>
            </p:grpSpPr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78AE93F5-43A6-AC47-A028-F4523508AF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62409"/>
                <a:stretch/>
              </p:blipFill>
              <p:spPr>
                <a:xfrm flipH="1">
                  <a:off x="2107550" y="1775964"/>
                  <a:ext cx="635648" cy="917874"/>
                </a:xfrm>
                <a:prstGeom prst="rect">
                  <a:avLst/>
                </a:prstGeom>
              </p:spPr>
            </p:pic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34D9B4C3-9F4D-5770-34FA-D2CCD4F30BFD}"/>
                    </a:ext>
                  </a:extLst>
                </p:cNvPr>
                <p:cNvGrpSpPr/>
                <p:nvPr/>
              </p:nvGrpSpPr>
              <p:grpSpPr>
                <a:xfrm>
                  <a:off x="2638423" y="1770362"/>
                  <a:ext cx="1988784" cy="923476"/>
                  <a:chOff x="2666998" y="1770362"/>
                  <a:chExt cx="1988784" cy="923476"/>
                </a:xfrm>
              </p:grpSpPr>
              <p:pic>
                <p:nvPicPr>
                  <p:cNvPr id="50" name="Picture 49">
                    <a:extLst>
                      <a:ext uri="{FF2B5EF4-FFF2-40B4-BE49-F238E27FC236}">
                        <a16:creationId xmlns:a16="http://schemas.microsoft.com/office/drawing/2014/main" id="{5CBCDC75-295B-0753-83A0-5A168F2472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56891"/>
                  <a:stretch/>
                </p:blipFill>
                <p:spPr>
                  <a:xfrm flipH="1">
                    <a:off x="2666998" y="1775964"/>
                    <a:ext cx="728956" cy="917874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FD25C8C4-D8C2-2031-10A4-EE1B428DE9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56891"/>
                  <a:stretch/>
                </p:blipFill>
                <p:spPr>
                  <a:xfrm flipH="1">
                    <a:off x="3308379" y="1770362"/>
                    <a:ext cx="728956" cy="917874"/>
                  </a:xfrm>
                  <a:prstGeom prst="rect">
                    <a:avLst/>
                  </a:prstGeom>
                </p:spPr>
              </p:pic>
              <p:pic>
                <p:nvPicPr>
                  <p:cNvPr id="52" name="Picture 51">
                    <a:extLst>
                      <a:ext uri="{FF2B5EF4-FFF2-40B4-BE49-F238E27FC236}">
                        <a16:creationId xmlns:a16="http://schemas.microsoft.com/office/drawing/2014/main" id="{0B34C302-DD98-D402-B3C6-2EF85A3DB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56891"/>
                  <a:stretch/>
                </p:blipFill>
                <p:spPr>
                  <a:xfrm flipH="1">
                    <a:off x="3926826" y="1775964"/>
                    <a:ext cx="728956" cy="91787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EF001AF-C451-5150-2F83-9949928013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2409"/>
              <a:stretch/>
            </p:blipFill>
            <p:spPr>
              <a:xfrm flipH="1">
                <a:off x="3708721" y="5237013"/>
                <a:ext cx="635648" cy="917874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BAC251-C23F-34FE-E246-002CD02AF107}"/>
                  </a:ext>
                </a:extLst>
              </p:cNvPr>
              <p:cNvSpPr txBox="1"/>
              <p:nvPr/>
            </p:nvSpPr>
            <p:spPr>
              <a:xfrm>
                <a:off x="3914362" y="1608039"/>
                <a:ext cx="264489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𝒏𝒖𝒎𝒃𝒆𝒓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𝒐𝒇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𝒇𝒂𝒖𝒍𝒕𝒚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𝒃𝒖𝒍𝒃𝒔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𝒊𝒏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𝒆𝒂𝒄𝒉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𝒃𝒐𝒙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en-IE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E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BAC251-C23F-34FE-E246-002CD02AF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362" y="1608039"/>
                <a:ext cx="2644893" cy="553998"/>
              </a:xfrm>
              <a:prstGeom prst="rect">
                <a:avLst/>
              </a:prstGeom>
              <a:blipFill>
                <a:blip r:embed="rId5"/>
                <a:stretch>
                  <a:fillRect l="-3226" t="-2198" r="-4378" b="-549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Speech Bubble: Oval 70">
            <a:extLst>
              <a:ext uri="{FF2B5EF4-FFF2-40B4-BE49-F238E27FC236}">
                <a16:creationId xmlns:a16="http://schemas.microsoft.com/office/drawing/2014/main" id="{FF955462-6962-7389-8994-073A3A779448}"/>
              </a:ext>
            </a:extLst>
          </p:cNvPr>
          <p:cNvSpPr/>
          <p:nvPr/>
        </p:nvSpPr>
        <p:spPr>
          <a:xfrm>
            <a:off x="3233583" y="1222256"/>
            <a:ext cx="4006453" cy="1325564"/>
          </a:xfrm>
          <a:prstGeom prst="wedgeEllipseCallout">
            <a:avLst>
              <a:gd name="adj1" fmla="val 48595"/>
              <a:gd name="adj2" fmla="val 51114"/>
            </a:avLst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67288C06-D8CD-2C7E-6BC3-74890A66DC32}"/>
              </a:ext>
            </a:extLst>
          </p:cNvPr>
          <p:cNvSpPr/>
          <p:nvPr/>
        </p:nvSpPr>
        <p:spPr>
          <a:xfrm>
            <a:off x="4870663" y="2547820"/>
            <a:ext cx="513374" cy="1180865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E80F04B-4CB3-1E73-C693-A2D966EBCE75}"/>
                  </a:ext>
                </a:extLst>
              </p:cNvPr>
              <p:cNvSpPr txBox="1"/>
              <p:nvPr/>
            </p:nvSpPr>
            <p:spPr>
              <a:xfrm>
                <a:off x="3027255" y="3884054"/>
                <a:ext cx="452455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𝑁𝑢𝑙𝑙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𝐻𝑦𝑝𝑜𝑡h𝑒𝑠𝑖𝑠</m:t>
                      </m:r>
                    </m:oMath>
                  </m:oMathPara>
                </a14:m>
                <a:endParaRPr lang="en-IE" sz="3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E80F04B-4CB3-1E73-C693-A2D966EBC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255" y="3884054"/>
                <a:ext cx="4524554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7ABCDE2-76BC-C9BA-5D49-504CA3B2018F}"/>
                  </a:ext>
                </a:extLst>
              </p:cNvPr>
              <p:cNvSpPr txBox="1"/>
              <p:nvPr/>
            </p:nvSpPr>
            <p:spPr>
              <a:xfrm>
                <a:off x="2831778" y="4502644"/>
                <a:ext cx="53117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𝒏𝒖𝒎𝒃𝒆𝒓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𝒐𝒇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𝒇𝒂𝒖𝒍𝒕𝒚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𝒃𝒖𝒍𝒃𝒔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𝒊𝒏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𝒆𝒂𝒄𝒉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𝒃𝒐𝒙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en-IE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E" b="1" dirty="0">
                  <a:solidFill>
                    <a:schemeClr val="tx1"/>
                  </a:solidFill>
                </a:endParaRPr>
              </a:p>
              <a:p>
                <a:endParaRPr lang="en-IE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7ABCDE2-76BC-C9BA-5D49-504CA3B20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778" y="4502644"/>
                <a:ext cx="5311711" cy="553998"/>
              </a:xfrm>
              <a:prstGeom prst="rect">
                <a:avLst/>
              </a:prstGeom>
              <a:blipFill>
                <a:blip r:embed="rId7"/>
                <a:stretch>
                  <a:fillRect t="-329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333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Story of Hypothesis Testing – Cont.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1D86-09FA-DE41-A8AE-5412DEB5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A184DE8-4A6E-7669-7D79-74024BD01106}"/>
              </a:ext>
            </a:extLst>
          </p:cNvPr>
          <p:cNvSpPr txBox="1">
            <a:spLocks/>
          </p:cNvSpPr>
          <p:nvPr/>
        </p:nvSpPr>
        <p:spPr>
          <a:xfrm>
            <a:off x="642550" y="1059418"/>
            <a:ext cx="7500939" cy="5392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</a:rPr>
              <a:t>Can you imagine Mary at the Dubai Port?</a:t>
            </a:r>
            <a:endParaRPr lang="en-IE" dirty="0">
              <a:solidFill>
                <a:srgbClr val="C0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CDA12A-1EB2-AA46-1A65-5D091F676975}"/>
              </a:ext>
            </a:extLst>
          </p:cNvPr>
          <p:cNvGrpSpPr/>
          <p:nvPr/>
        </p:nvGrpSpPr>
        <p:grpSpPr>
          <a:xfrm>
            <a:off x="2087645" y="1821670"/>
            <a:ext cx="4968709" cy="3059579"/>
            <a:chOff x="4093427" y="1274035"/>
            <a:chExt cx="7509880" cy="39014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21762F3-B53D-11AC-696E-E95F250E4E03}"/>
                </a:ext>
              </a:extLst>
            </p:cNvPr>
            <p:cNvGrpSpPr/>
            <p:nvPr/>
          </p:nvGrpSpPr>
          <p:grpSpPr>
            <a:xfrm>
              <a:off x="4105275" y="3777761"/>
              <a:ext cx="7462488" cy="1397728"/>
              <a:chOff x="4105275" y="3777761"/>
              <a:chExt cx="7462488" cy="139772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650658E-A6B9-509A-62E9-C59F23EC4D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74" t="22138" r="4959"/>
              <a:stretch/>
            </p:blipFill>
            <p:spPr>
              <a:xfrm>
                <a:off x="4105275" y="3777761"/>
                <a:ext cx="1847850" cy="1397728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40F4BE18-D55B-9F26-D51D-F77D6C8C13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74" t="22138" r="4959"/>
              <a:stretch/>
            </p:blipFill>
            <p:spPr>
              <a:xfrm>
                <a:off x="5976821" y="3777761"/>
                <a:ext cx="1847850" cy="1397728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73B40CC4-4FE4-F1A2-B937-3F64CE36F2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74" t="22138" r="4959"/>
              <a:stretch/>
            </p:blipFill>
            <p:spPr>
              <a:xfrm>
                <a:off x="7848367" y="3777761"/>
                <a:ext cx="1847850" cy="139772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3647B23A-C0CB-32FF-2311-4BAB2AC19A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74" t="22138" r="4959"/>
              <a:stretch/>
            </p:blipFill>
            <p:spPr>
              <a:xfrm>
                <a:off x="9719913" y="3777761"/>
                <a:ext cx="1847850" cy="1397728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6F673A-E454-98EC-3133-914A89696719}"/>
                </a:ext>
              </a:extLst>
            </p:cNvPr>
            <p:cNvGrpSpPr/>
            <p:nvPr/>
          </p:nvGrpSpPr>
          <p:grpSpPr>
            <a:xfrm>
              <a:off x="4093427" y="3078897"/>
              <a:ext cx="7462488" cy="1397728"/>
              <a:chOff x="4105275" y="3777761"/>
              <a:chExt cx="7462488" cy="139772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933911AF-7E95-6DC8-56ED-941E2F0002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74" t="22138" r="4959"/>
              <a:stretch/>
            </p:blipFill>
            <p:spPr>
              <a:xfrm>
                <a:off x="4105275" y="3777761"/>
                <a:ext cx="1847850" cy="139772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D6FDAD4-03C2-0ABA-B2A0-8F96F557E6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74" t="22138" r="4959"/>
              <a:stretch/>
            </p:blipFill>
            <p:spPr>
              <a:xfrm>
                <a:off x="5976821" y="3777761"/>
                <a:ext cx="1847850" cy="1397728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F171286-BC92-52F0-2A45-D229BCC7C8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74" t="22138" r="4959"/>
              <a:stretch/>
            </p:blipFill>
            <p:spPr>
              <a:xfrm>
                <a:off x="7848367" y="3777761"/>
                <a:ext cx="1847850" cy="1397728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A394ABE-33EB-D167-5A5A-050CF6AA01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74" t="22138" r="4959"/>
              <a:stretch/>
            </p:blipFill>
            <p:spPr>
              <a:xfrm>
                <a:off x="9719913" y="3777761"/>
                <a:ext cx="1847850" cy="1397728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32B584-AC87-A1A4-6C2E-27E27A1D9BE5}"/>
                </a:ext>
              </a:extLst>
            </p:cNvPr>
            <p:cNvGrpSpPr/>
            <p:nvPr/>
          </p:nvGrpSpPr>
          <p:grpSpPr>
            <a:xfrm>
              <a:off x="4117123" y="2389552"/>
              <a:ext cx="7462488" cy="1397728"/>
              <a:chOff x="4105275" y="3777761"/>
              <a:chExt cx="7462488" cy="139772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61D0FDF-627B-E9B8-2BF9-A09B6E674D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74" t="22138" r="4959"/>
              <a:stretch/>
            </p:blipFill>
            <p:spPr>
              <a:xfrm>
                <a:off x="4105275" y="3777761"/>
                <a:ext cx="1847850" cy="1397728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5C6383A-0C47-655A-72D2-33C31A5703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74" t="22138" r="4959"/>
              <a:stretch/>
            </p:blipFill>
            <p:spPr>
              <a:xfrm>
                <a:off x="5976821" y="3777761"/>
                <a:ext cx="1847850" cy="139772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4FFE8CC-CF4A-AC32-9F17-4D404158A7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74" t="22138" r="4959"/>
              <a:stretch/>
            </p:blipFill>
            <p:spPr>
              <a:xfrm>
                <a:off x="7848367" y="3777761"/>
                <a:ext cx="1847850" cy="1397728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B9ACF2F-F124-5F06-A01F-1319A2F162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74" t="22138" r="4959"/>
              <a:stretch/>
            </p:blipFill>
            <p:spPr>
              <a:xfrm>
                <a:off x="9719913" y="3777761"/>
                <a:ext cx="1847850" cy="1397728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714F92-6404-C0EC-8757-E497F99F7553}"/>
                </a:ext>
              </a:extLst>
            </p:cNvPr>
            <p:cNvGrpSpPr/>
            <p:nvPr/>
          </p:nvGrpSpPr>
          <p:grpSpPr>
            <a:xfrm>
              <a:off x="4128971" y="1815611"/>
              <a:ext cx="7462488" cy="1397728"/>
              <a:chOff x="4105275" y="3777761"/>
              <a:chExt cx="7462488" cy="1397728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7B5F6F8-EB37-4ADD-9BDB-3CBFB36E2F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74" t="22138" r="4959"/>
              <a:stretch/>
            </p:blipFill>
            <p:spPr>
              <a:xfrm>
                <a:off x="4105275" y="3777761"/>
                <a:ext cx="1847850" cy="1397728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B305023-A7C5-2683-F4ED-772C9E515C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74" t="22138" r="4959"/>
              <a:stretch/>
            </p:blipFill>
            <p:spPr>
              <a:xfrm>
                <a:off x="5976821" y="3777761"/>
                <a:ext cx="1847850" cy="1397728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3CBA30A-F5DC-5417-30F2-6DE2EC260A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74" t="22138" r="4959"/>
              <a:stretch/>
            </p:blipFill>
            <p:spPr>
              <a:xfrm>
                <a:off x="7848367" y="3777761"/>
                <a:ext cx="1847850" cy="1397728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62947FA-3819-91E5-219D-4475A387F9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74" t="22138" r="4959"/>
              <a:stretch/>
            </p:blipFill>
            <p:spPr>
              <a:xfrm>
                <a:off x="9719913" y="3777761"/>
                <a:ext cx="1847850" cy="1397728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F7630FC-DEEB-501B-FFF5-93C3EC5CC0C3}"/>
                </a:ext>
              </a:extLst>
            </p:cNvPr>
            <p:cNvGrpSpPr/>
            <p:nvPr/>
          </p:nvGrpSpPr>
          <p:grpSpPr>
            <a:xfrm>
              <a:off x="4140819" y="1274035"/>
              <a:ext cx="7462488" cy="1397728"/>
              <a:chOff x="4105275" y="3777761"/>
              <a:chExt cx="7462488" cy="1397728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11DA811-AFC7-C0DC-F286-11CB7404FE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74" t="22138" r="4959"/>
              <a:stretch/>
            </p:blipFill>
            <p:spPr>
              <a:xfrm>
                <a:off x="4105275" y="3777761"/>
                <a:ext cx="1847850" cy="1397728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154A143-2C84-A667-853A-1721014C4F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74" t="22138" r="4959"/>
              <a:stretch/>
            </p:blipFill>
            <p:spPr>
              <a:xfrm>
                <a:off x="5976821" y="3777761"/>
                <a:ext cx="1847850" cy="139772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FC13EFA-3E41-27CC-9787-D6DE34D29A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74" t="22138" r="4959"/>
              <a:stretch/>
            </p:blipFill>
            <p:spPr>
              <a:xfrm>
                <a:off x="7848367" y="3777761"/>
                <a:ext cx="1847850" cy="139772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BC0D7FF-BCED-BE13-A3B2-CD0C7EF9B5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74" t="22138" r="4959"/>
              <a:stretch/>
            </p:blipFill>
            <p:spPr>
              <a:xfrm>
                <a:off x="9719913" y="3777761"/>
                <a:ext cx="1847850" cy="1397728"/>
              </a:xfrm>
              <a:prstGeom prst="rect">
                <a:avLst/>
              </a:prstGeom>
            </p:spPr>
          </p:pic>
        </p:grp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73E011B-AF16-2714-0F19-A56F27E45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59" y="1727147"/>
            <a:ext cx="1667108" cy="30198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E5B10CD-11C5-C5C7-8838-3AA2AB59F8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36" t="2030" r="28547" b="1851"/>
          <a:stretch/>
        </p:blipFill>
        <p:spPr>
          <a:xfrm>
            <a:off x="7215575" y="1577121"/>
            <a:ext cx="1285875" cy="329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7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Story of Hypothesis Testing – Cont.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1D86-09FA-DE41-A8AE-5412DEB5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A184DE8-4A6E-7669-7D79-74024BD01106}"/>
              </a:ext>
            </a:extLst>
          </p:cNvPr>
          <p:cNvSpPr txBox="1">
            <a:spLocks/>
          </p:cNvSpPr>
          <p:nvPr/>
        </p:nvSpPr>
        <p:spPr>
          <a:xfrm>
            <a:off x="642550" y="1059418"/>
            <a:ext cx="7500939" cy="5392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</a:rPr>
              <a:t>OK, Let’s agree on something with John.</a:t>
            </a:r>
            <a:endParaRPr lang="en-IE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D9C4F9-E61A-2221-B1B7-3CA1071C2A46}"/>
                  </a:ext>
                </a:extLst>
              </p:cNvPr>
              <p:cNvSpPr txBox="1"/>
              <p:nvPr/>
            </p:nvSpPr>
            <p:spPr>
              <a:xfrm>
                <a:off x="691702" y="1966874"/>
                <a:ext cx="7774906" cy="2739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C00000"/>
                    </a:solidFill>
                  </a:rPr>
                  <a:t>Sampling Plan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𝑐h𝑜𝑜𝑠𝑒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𝑟𝑎𝑛𝑑𝑜𝑚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𝑏𝑜𝑥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𝑡𝑎𝑘𝑒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𝑟𝑎𝑛𝑑𝑜𝑚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𝑏𝑢𝑙𝑏𝑠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C00000"/>
                    </a:solidFill>
                  </a:rPr>
                  <a:t>Decision Rule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both sample bulbs are perfectly working, we won’t reject John’ claim.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one sample bulb is faulty, we still won’t reject John’ claim!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BUT</a:t>
                </a:r>
                <a:endParaRPr lang="en-IE" sz="2800" b="1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C00000"/>
                    </a:solidFill>
                  </a:rPr>
                  <a:t>If both samples are faulty, we will reject John’ claim!</a:t>
                </a:r>
              </a:p>
              <a:p>
                <a:endParaRPr lang="en-IE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D9C4F9-E61A-2221-B1B7-3CA1071C2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02" y="1966874"/>
                <a:ext cx="7774906" cy="2739211"/>
              </a:xfrm>
              <a:prstGeom prst="rect">
                <a:avLst/>
              </a:prstGeom>
              <a:blipFill>
                <a:blip r:embed="rId2"/>
                <a:stretch>
                  <a:fillRect l="-470" t="-133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5ABAF25E-374B-361D-6C31-0247E47B8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6" r="2893"/>
          <a:stretch/>
        </p:blipFill>
        <p:spPr>
          <a:xfrm>
            <a:off x="6713478" y="3844859"/>
            <a:ext cx="888015" cy="86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25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Story of Hypothesis Testing – Cont.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1D86-09FA-DE41-A8AE-5412DEB5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6A4E1A-7A50-CDCE-349A-7951D499EEE1}"/>
              </a:ext>
            </a:extLst>
          </p:cNvPr>
          <p:cNvSpPr txBox="1"/>
          <p:nvPr/>
        </p:nvSpPr>
        <p:spPr>
          <a:xfrm>
            <a:off x="846877" y="1371600"/>
            <a:ext cx="78699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dirty="0">
                <a:solidFill>
                  <a:srgbClr val="C00000"/>
                </a:solidFill>
              </a:rPr>
              <a:t>Probability of getting 2 faulty bulb out of 2 random samples of the box of 20</a:t>
            </a:r>
          </a:p>
          <a:p>
            <a:endParaRPr lang="en-IE" b="1" dirty="0">
              <a:solidFill>
                <a:srgbClr val="C00000"/>
              </a:solidFill>
            </a:endParaRPr>
          </a:p>
          <a:p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If 2 faulty bulbs in the box:                       If 5 faulty bulbs in the box: 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0070C0"/>
                </a:solidFill>
              </a:rPr>
              <a:t>0.00526315                                                  </a:t>
            </a:r>
            <a:r>
              <a:rPr lang="it-IT" b="1" dirty="0">
                <a:solidFill>
                  <a:srgbClr val="0070C0"/>
                </a:solidFill>
              </a:rPr>
              <a:t>0.05263158 </a:t>
            </a:r>
            <a:endParaRPr lang="en-IE" b="1" dirty="0">
              <a:solidFill>
                <a:srgbClr val="0070C0"/>
              </a:solidFill>
            </a:endParaRPr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If 7 faulty bulbs in the box:                       If 10 faulty bulbs in the box:</a:t>
            </a:r>
          </a:p>
          <a:p>
            <a:r>
              <a:rPr lang="it-IT" b="1" dirty="0">
                <a:solidFill>
                  <a:srgbClr val="0070C0"/>
                </a:solidFill>
              </a:rPr>
              <a:t>0.1105263                                                    0.2368421</a:t>
            </a:r>
          </a:p>
          <a:p>
            <a:endParaRPr lang="it-IT" b="1" dirty="0">
              <a:solidFill>
                <a:srgbClr val="0070C0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96C38E4-2ACB-5F3A-7917-8D04E1C81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30948" flipH="1">
            <a:off x="7401168" y="3166882"/>
            <a:ext cx="1566790" cy="133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0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Story of Hypothesis Testing – Cont.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1D86-09FA-DE41-A8AE-5412DEB5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F08E051-85B7-4930-CE06-1C05242F4A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/>
          <a:p>
            <a:r>
              <a:rPr lang="en-US" dirty="0"/>
              <a:t>The Lessons, so far!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B025DDE-744F-E8D9-C980-CF352AF75B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357" y="1308781"/>
                <a:ext cx="8750643" cy="314891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0" indent="0" algn="l" defTabSz="914400" rtl="0" eaLnBrk="1" latinLnBrk="0" hangingPunct="1">
                  <a:spcBef>
                    <a:spcPts val="1417"/>
                  </a:spcBef>
                  <a:buFont typeface="Arial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17500" indent="-317500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68325" indent="-222250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84225" indent="-201613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Minion Pro" pitchFamily="18" charset="0"/>
                  <a:buChar char="‒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00125" indent="-185738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E" sz="1600" dirty="0">
                    <a:solidFill>
                      <a:srgbClr val="0070C0"/>
                    </a:solidFill>
                  </a:rPr>
                  <a:t>Lesson 1:</a:t>
                </a:r>
                <a:r>
                  <a:rPr lang="en-IE" sz="1600" dirty="0"/>
                  <a:t> </a:t>
                </a:r>
                <a:r>
                  <a:rPr lang="en-IE" sz="1600" b="0" dirty="0">
                    <a:solidFill>
                      <a:srgbClr val="C00000"/>
                    </a:solidFill>
                  </a:rPr>
                  <a:t>Population</a:t>
                </a:r>
                <a:r>
                  <a:rPr lang="en-IE" sz="1600" b="0" dirty="0"/>
                  <a:t> is not accessible. We can therefore just rely on “</a:t>
                </a:r>
                <a:r>
                  <a:rPr lang="en-IE" sz="1600" b="0" dirty="0">
                    <a:solidFill>
                      <a:srgbClr val="C00000"/>
                    </a:solidFill>
                  </a:rPr>
                  <a:t>Random Samples</a:t>
                </a:r>
                <a:r>
                  <a:rPr lang="en-IE" sz="1600" b="0" dirty="0"/>
                  <a:t>”.</a:t>
                </a:r>
              </a:p>
              <a:p>
                <a:r>
                  <a:rPr lang="en-IE" sz="1600" dirty="0">
                    <a:solidFill>
                      <a:srgbClr val="0070C0"/>
                    </a:solidFill>
                  </a:rPr>
                  <a:t>Lesson 2:</a:t>
                </a:r>
                <a:r>
                  <a:rPr lang="en-IE" sz="1600" dirty="0"/>
                  <a:t> </a:t>
                </a:r>
                <a:r>
                  <a:rPr lang="en-IE" sz="1600" b="0" dirty="0"/>
                  <a:t>We define an assumption or a claim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E" sz="1600" b="0" dirty="0"/>
                  <a:t>about the </a:t>
                </a:r>
                <a:r>
                  <a:rPr lang="en-IE" sz="1600" b="0" dirty="0">
                    <a:solidFill>
                      <a:srgbClr val="C00000"/>
                    </a:solidFill>
                  </a:rPr>
                  <a:t>population (parameter) </a:t>
                </a:r>
                <a:r>
                  <a:rPr lang="en-IE" sz="1600" b="0" dirty="0"/>
                  <a:t>to hypothesize.</a:t>
                </a:r>
              </a:p>
              <a:p>
                <a:r>
                  <a:rPr lang="en-IE" sz="1600" dirty="0">
                    <a:solidFill>
                      <a:srgbClr val="0070C0"/>
                    </a:solidFill>
                  </a:rPr>
                  <a:t>Lesson 3:</a:t>
                </a:r>
                <a:r>
                  <a:rPr lang="en-IE" sz="1600" dirty="0"/>
                  <a:t> </a:t>
                </a:r>
                <a:r>
                  <a:rPr lang="en-IE" sz="1600" b="0" dirty="0"/>
                  <a:t>To take the random samples, we need a “</a:t>
                </a:r>
                <a:r>
                  <a:rPr lang="en-IE" sz="1600" b="0" dirty="0">
                    <a:solidFill>
                      <a:srgbClr val="C00000"/>
                    </a:solidFill>
                  </a:rPr>
                  <a:t>Sampling Plan</a:t>
                </a:r>
                <a:r>
                  <a:rPr lang="en-IE" sz="1600" b="0" dirty="0"/>
                  <a:t>”.</a:t>
                </a:r>
              </a:p>
              <a:p>
                <a:r>
                  <a:rPr lang="en-IE" sz="1600" dirty="0">
                    <a:solidFill>
                      <a:srgbClr val="0070C0"/>
                    </a:solidFill>
                  </a:rPr>
                  <a:t>Lesson 4:</a:t>
                </a:r>
                <a:r>
                  <a:rPr lang="en-IE" sz="1600" dirty="0"/>
                  <a:t> </a:t>
                </a:r>
                <a:r>
                  <a:rPr lang="en-IE" sz="1600" b="0" dirty="0"/>
                  <a:t>We need a “</a:t>
                </a:r>
                <a:r>
                  <a:rPr lang="en-IE" sz="1600" b="0" dirty="0">
                    <a:solidFill>
                      <a:srgbClr val="C00000"/>
                    </a:solidFill>
                  </a:rPr>
                  <a:t>Decision Rule</a:t>
                </a:r>
                <a:r>
                  <a:rPr lang="en-IE" sz="1600" b="0" dirty="0"/>
                  <a:t>”, to know whether to “</a:t>
                </a:r>
                <a:r>
                  <a:rPr lang="en-IE" sz="1600" b="0" dirty="0">
                    <a:solidFill>
                      <a:srgbClr val="C00000"/>
                    </a:solidFill>
                  </a:rPr>
                  <a:t>reject”</a:t>
                </a:r>
                <a:r>
                  <a:rPr lang="en-IE" sz="1600" b="0" dirty="0"/>
                  <a:t>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1600" b="0" dirty="0"/>
                  <a:t> or not.</a:t>
                </a:r>
              </a:p>
              <a:p>
                <a:endParaRPr lang="en-IE" sz="1600" b="0" dirty="0"/>
              </a:p>
              <a:p>
                <a:r>
                  <a:rPr lang="en-IE" sz="1600" b="0" dirty="0"/>
                  <a:t>Overall, “</a:t>
                </a:r>
                <a:r>
                  <a:rPr lang="en-IE" sz="1600" b="0" dirty="0">
                    <a:solidFill>
                      <a:srgbClr val="C00000"/>
                    </a:solidFill>
                  </a:rPr>
                  <a:t>Hypothesis Testing</a:t>
                </a:r>
                <a:r>
                  <a:rPr lang="en-IE" sz="1600" b="0" dirty="0"/>
                  <a:t>” is a question of “</a:t>
                </a:r>
                <a:r>
                  <a:rPr lang="en-IE" sz="1600" b="0" dirty="0">
                    <a:solidFill>
                      <a:srgbClr val="C00000"/>
                    </a:solidFill>
                  </a:rPr>
                  <a:t>Decision Making</a:t>
                </a:r>
                <a:r>
                  <a:rPr lang="en-IE" sz="1600" b="0" dirty="0"/>
                  <a:t>”</a:t>
                </a:r>
                <a:r>
                  <a:rPr lang="en-IE" sz="1600" b="0" dirty="0">
                    <a:solidFill>
                      <a:srgbClr val="C00000"/>
                    </a:solidFill>
                  </a:rPr>
                  <a:t> </a:t>
                </a:r>
                <a:r>
                  <a:rPr lang="en-IE" sz="1600" b="0" dirty="0"/>
                  <a:t>under</a:t>
                </a:r>
                <a:r>
                  <a:rPr lang="en-IE" sz="1600" b="0" dirty="0">
                    <a:solidFill>
                      <a:srgbClr val="C00000"/>
                    </a:solidFill>
                  </a:rPr>
                  <a:t> </a:t>
                </a:r>
                <a:r>
                  <a:rPr lang="en-IE" sz="1600" b="0" dirty="0"/>
                  <a:t>“</a:t>
                </a:r>
                <a:r>
                  <a:rPr lang="en-IE" sz="1600" b="0" dirty="0">
                    <a:solidFill>
                      <a:srgbClr val="C00000"/>
                    </a:solidFill>
                  </a:rPr>
                  <a:t>uncertainty</a:t>
                </a:r>
                <a:r>
                  <a:rPr lang="en-IE" sz="1600" b="0" dirty="0"/>
                  <a:t>”.</a:t>
                </a:r>
              </a:p>
              <a:p>
                <a:r>
                  <a:rPr lang="en-IE" sz="1600" b="0" dirty="0"/>
                  <a:t>The decision to make (or not) is about to “</a:t>
                </a:r>
                <a:r>
                  <a:rPr lang="en-IE" sz="1600" b="0" dirty="0">
                    <a:solidFill>
                      <a:srgbClr val="C00000"/>
                    </a:solidFill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1600" b="0" dirty="0"/>
                  <a:t>”.</a:t>
                </a:r>
              </a:p>
              <a:p>
                <a:endParaRPr lang="en-IE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B025DDE-744F-E8D9-C980-CF352AF75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57" y="1308781"/>
                <a:ext cx="8750643" cy="3148913"/>
              </a:xfrm>
              <a:prstGeom prst="rect">
                <a:avLst/>
              </a:prstGeom>
              <a:blipFill>
                <a:blip r:embed="rId2"/>
                <a:stretch>
                  <a:fillRect l="-418" t="-58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895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Story of Hypothesis Testing – Cont.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1D86-09FA-DE41-A8AE-5412DEB5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F08E051-85B7-4930-CE06-1C05242F4A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/>
          <a:p>
            <a:r>
              <a:rPr lang="en-US" dirty="0"/>
              <a:t>Now, a little bit Logic!</a:t>
            </a:r>
            <a:endParaRPr lang="en-IE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A7FF22E-DEB7-85D6-28FF-B0FB18C3F2E5}"/>
              </a:ext>
            </a:extLst>
          </p:cNvPr>
          <p:cNvSpPr txBox="1">
            <a:spLocks/>
          </p:cNvSpPr>
          <p:nvPr/>
        </p:nvSpPr>
        <p:spPr>
          <a:xfrm>
            <a:off x="814387" y="1308781"/>
            <a:ext cx="8144262" cy="34609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1417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3175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8325" indent="-22225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4225" indent="-201613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Minion Pro" pitchFamily="18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0125" indent="-185738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800" b="0" dirty="0"/>
              <a:t>When you are about to make a decision - under uncertainty -  You won’t make a decision that seems to be “very risky”! Right? Be logical please!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800" b="0" dirty="0"/>
              <a:t>Now let’s go back to our story of </a:t>
            </a:r>
            <a:r>
              <a:rPr lang="en-IE" sz="1800" b="0" dirty="0">
                <a:solidFill>
                  <a:srgbClr val="C00000"/>
                </a:solidFill>
              </a:rPr>
              <a:t>“Hypothesis Testing”</a:t>
            </a:r>
            <a:r>
              <a:rPr lang="en-IE" sz="1800" b="0" dirty="0"/>
              <a:t>.</a:t>
            </a:r>
            <a:r>
              <a:rPr lang="en-IE" sz="1800" b="0" dirty="0">
                <a:solidFill>
                  <a:srgbClr val="C00000"/>
                </a:solidFill>
              </a:rPr>
              <a:t> </a:t>
            </a:r>
            <a:r>
              <a:rPr lang="en-IE" sz="1800" b="0" dirty="0"/>
              <a:t>John makes a claim; if the random samples that you took from the box, tell us that it is “</a:t>
            </a:r>
            <a:r>
              <a:rPr lang="en-IE" sz="1800" b="0" dirty="0">
                <a:solidFill>
                  <a:srgbClr val="C00000"/>
                </a:solidFill>
              </a:rPr>
              <a:t>very unlikely</a:t>
            </a:r>
            <a:r>
              <a:rPr lang="en-IE" sz="1800" b="0" dirty="0"/>
              <a:t>” that his claim is correct, you will “</a:t>
            </a:r>
            <a:r>
              <a:rPr lang="en-IE" sz="1800" b="0" dirty="0">
                <a:solidFill>
                  <a:srgbClr val="C00000"/>
                </a:solidFill>
              </a:rPr>
              <a:t>Reject</a:t>
            </a:r>
            <a:r>
              <a:rPr lang="en-IE" sz="1800" b="0" dirty="0"/>
              <a:t>” his claim, simply because the “</a:t>
            </a:r>
            <a:r>
              <a:rPr lang="en-IE" sz="1800" b="0" dirty="0">
                <a:solidFill>
                  <a:srgbClr val="C00000"/>
                </a:solidFill>
              </a:rPr>
              <a:t>risk</a:t>
            </a:r>
            <a:r>
              <a:rPr lang="en-IE" sz="1800" b="0" dirty="0"/>
              <a:t>” that you are “</a:t>
            </a:r>
            <a:r>
              <a:rPr lang="en-IE" sz="1800" b="0" dirty="0">
                <a:solidFill>
                  <a:srgbClr val="C00000"/>
                </a:solidFill>
              </a:rPr>
              <a:t>making a wrong decision</a:t>
            </a:r>
            <a:r>
              <a:rPr lang="en-IE" sz="1800" b="0" dirty="0"/>
              <a:t>” by rejecting his claim is “</a:t>
            </a:r>
            <a:r>
              <a:rPr lang="en-IE" sz="1800" b="0" dirty="0">
                <a:solidFill>
                  <a:srgbClr val="C00000"/>
                </a:solidFill>
              </a:rPr>
              <a:t>very low</a:t>
            </a:r>
            <a:r>
              <a:rPr lang="en-IE" sz="1800" b="0" dirty="0"/>
              <a:t>”. Poem:</a:t>
            </a:r>
            <a:endParaRPr lang="en-IE" sz="1800" dirty="0">
              <a:solidFill>
                <a:srgbClr val="C00000"/>
              </a:solidFill>
            </a:endParaRPr>
          </a:p>
          <a:p>
            <a:r>
              <a:rPr lang="en-IE" sz="1800" dirty="0">
                <a:solidFill>
                  <a:srgbClr val="C00000"/>
                </a:solidFill>
              </a:rPr>
              <a:t>                                                            When Risk Is Low </a:t>
            </a:r>
          </a:p>
          <a:p>
            <a:r>
              <a:rPr lang="en-IE" sz="1800" dirty="0">
                <a:solidFill>
                  <a:srgbClr val="C00000"/>
                </a:solidFill>
              </a:rPr>
              <a:t>                                                            The Null Must Go!</a:t>
            </a:r>
          </a:p>
          <a:p>
            <a:r>
              <a:rPr lang="en-IE" sz="1800" b="0" dirty="0"/>
              <a:t>Now, let’s review a couple of scenarios.</a:t>
            </a:r>
          </a:p>
        </p:txBody>
      </p:sp>
    </p:spTree>
    <p:extLst>
      <p:ext uri="{BB962C8B-B14F-4D97-AF65-F5344CB8AC3E}">
        <p14:creationId xmlns:p14="http://schemas.microsoft.com/office/powerpoint/2010/main" val="258957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B305-100C-FCCF-2762-B571DF7EF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6F7CA-1E34-6B18-551F-59BB2C024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3697" y="1302191"/>
            <a:ext cx="8155460" cy="33772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0" dirty="0"/>
              <a:t>Inferential Statistics is a large part of statistics that is focused on how to generalize the results - achieved by analysis of samples – to the population.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0" dirty="0"/>
              <a:t>Studies are usually carried out using samples, as access to all population under study is either impossible or expensive.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0" dirty="0"/>
              <a:t>We are then required to generalize such results to the entire population, as the ultimate goal of any study is to make a decision that is applied to the entire population.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0" dirty="0"/>
              <a:t>The methods focused on such generalization of the results is called statistical inference.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67F96-7152-0B47-C2A0-E6963D3B75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does Inferential Statistics talk about?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DAD92-AB92-8943-92D2-9E0726DCC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248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Story of Hypothesis Testing – Cont.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1D86-09FA-DE41-A8AE-5412DEB5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F08E051-85B7-4930-CE06-1C05242F4A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/>
          <a:p>
            <a:r>
              <a:rPr lang="en-US" dirty="0"/>
              <a:t>Scenario 1: Poor John!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7DDFB4D-5835-F262-B3A9-54244168DB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707" y="1267647"/>
                <a:ext cx="8330514" cy="376649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0" indent="0" algn="l" defTabSz="914400" rtl="0" eaLnBrk="1" latinLnBrk="0" hangingPunct="1">
                  <a:spcBef>
                    <a:spcPts val="1417"/>
                  </a:spcBef>
                  <a:buFont typeface="Arial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17500" indent="-317500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68325" indent="-222250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84225" indent="-201613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Minion Pro" pitchFamily="18" charset="0"/>
                  <a:buChar char="‒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00125" indent="-185738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/>
                  <a:t>John told us the truth; there are maximum 2 faulty bulbs in each box.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C00000"/>
                    </a:solidFill>
                  </a:rPr>
                  <a:t>But</a:t>
                </a:r>
                <a:r>
                  <a:rPr lang="en-US" b="0" dirty="0"/>
                  <a:t>,</a:t>
                </a:r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:r>
                  <a:rPr lang="en-US" b="0" dirty="0"/>
                  <a:t>Poor John! we took 2 sample bulbs randomly; exactly those 2 faulty bulbs!! Well, we know that it is not impossible.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/>
                  <a:t>According to the agreed “</a:t>
                </a:r>
                <a:r>
                  <a:rPr lang="en-US" b="0" dirty="0">
                    <a:solidFill>
                      <a:srgbClr val="C00000"/>
                    </a:solidFill>
                  </a:rPr>
                  <a:t>Decision Rule</a:t>
                </a:r>
                <a:r>
                  <a:rPr lang="en-US" b="0" dirty="0"/>
                  <a:t>”, we therefore reject his claim, and he lost the chance of celling 400,000 bulbs! Poor John.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b="0" dirty="0"/>
                  <a:t>This means,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b="0" dirty="0"/>
                  <a:t>was correct, we made a “</a:t>
                </a:r>
                <a:r>
                  <a:rPr lang="en-IE" b="0" dirty="0">
                    <a:solidFill>
                      <a:srgbClr val="C00000"/>
                    </a:solidFill>
                  </a:rPr>
                  <a:t>wrong decision</a:t>
                </a:r>
                <a:r>
                  <a:rPr lang="en-IE" b="0" dirty="0"/>
                  <a:t>” to “</a:t>
                </a:r>
                <a:r>
                  <a:rPr lang="en-IE" b="0" dirty="0">
                    <a:solidFill>
                      <a:srgbClr val="C00000"/>
                    </a:solidFill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b="0" dirty="0"/>
                  <a:t>”. This is called “</a:t>
                </a:r>
                <a:r>
                  <a:rPr lang="en-IE" b="0" dirty="0">
                    <a:solidFill>
                      <a:srgbClr val="C00000"/>
                    </a:solidFill>
                  </a:rPr>
                  <a:t>Type I Error</a:t>
                </a:r>
                <a:r>
                  <a:rPr lang="en-IE" b="0" dirty="0"/>
                  <a:t>” and its probability is shown by </a:t>
                </a:r>
                <a14:m>
                  <m:oMath xmlns:m="http://schemas.openxmlformats.org/officeDocument/2006/math">
                    <m:r>
                      <a:rPr lang="en-IE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E" b="0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IE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𝑅𝑒𝑗𝑒𝑐𝑡𝑖𝑛𝑔</m:t>
                        </m:r>
                        <m:sSub>
                          <m:sSubPr>
                            <m:ctrlPr>
                              <a:rPr lang="en-IE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IE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𝑐𝑜𝑟𝑟𝑒𝑐𝑡</m:t>
                        </m:r>
                      </m:e>
                    </m:d>
                  </m:oMath>
                </a14:m>
                <a:r>
                  <a:rPr lang="en-IE" b="0" dirty="0"/>
                  <a:t> 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7DDFB4D-5835-F262-B3A9-54244168D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07" y="1267647"/>
                <a:ext cx="8330514" cy="3766494"/>
              </a:xfrm>
              <a:prstGeom prst="rect">
                <a:avLst/>
              </a:prstGeom>
              <a:blipFill>
                <a:blip r:embed="rId2"/>
                <a:stretch>
                  <a:fillRect l="-659" t="-97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778A150-744B-1480-B44E-7F9195C66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78"/>
          <a:stretch/>
        </p:blipFill>
        <p:spPr>
          <a:xfrm>
            <a:off x="7404508" y="60470"/>
            <a:ext cx="1270010" cy="990051"/>
          </a:xfrm>
          <a:prstGeom prst="rect">
            <a:avLst/>
          </a:prstGeom>
        </p:spPr>
      </p:pic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345605FA-0958-4EB1-B2A5-4878F2C17FEB}"/>
              </a:ext>
            </a:extLst>
          </p:cNvPr>
          <p:cNvSpPr/>
          <p:nvPr/>
        </p:nvSpPr>
        <p:spPr>
          <a:xfrm rot="5400000">
            <a:off x="6112128" y="3398966"/>
            <a:ext cx="307028" cy="2546303"/>
          </a:xfrm>
          <a:prstGeom prst="curvedLeftArrow">
            <a:avLst>
              <a:gd name="adj1" fmla="val 17356"/>
              <a:gd name="adj2" fmla="val 50000"/>
              <a:gd name="adj3" fmla="val 25000"/>
            </a:avLst>
          </a:prstGeom>
          <a:solidFill>
            <a:schemeClr val="tx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9AD46-03DA-4269-88FA-503BB177A626}"/>
              </a:ext>
            </a:extLst>
          </p:cNvPr>
          <p:cNvSpPr txBox="1"/>
          <p:nvPr/>
        </p:nvSpPr>
        <p:spPr>
          <a:xfrm>
            <a:off x="6908058" y="4272382"/>
            <a:ext cx="1766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000" dirty="0"/>
              <a:t>Read this vertical line “while”.</a:t>
            </a:r>
          </a:p>
        </p:txBody>
      </p:sp>
    </p:spTree>
    <p:extLst>
      <p:ext uri="{BB962C8B-B14F-4D97-AF65-F5344CB8AC3E}">
        <p14:creationId xmlns:p14="http://schemas.microsoft.com/office/powerpoint/2010/main" val="1352086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Story of Hypothesis Testing – Cont.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1D86-09FA-DE41-A8AE-5412DEB5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F08E051-85B7-4930-CE06-1C05242F4A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/>
          <a:p>
            <a:r>
              <a:rPr lang="en-US" dirty="0"/>
              <a:t>Scenario 2: Poor Mary!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7DDFB4D-5835-F262-B3A9-54244168DB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707" y="1267647"/>
                <a:ext cx="8330514" cy="376649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0" indent="0" algn="l" defTabSz="914400" rtl="0" eaLnBrk="1" latinLnBrk="0" hangingPunct="1">
                  <a:spcBef>
                    <a:spcPts val="1417"/>
                  </a:spcBef>
                  <a:buFont typeface="Arial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17500" indent="-317500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68325" indent="-222250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84225" indent="-201613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Minion Pro" pitchFamily="18" charset="0"/>
                  <a:buChar char="‒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00125" indent="-185738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900" b="0" dirty="0"/>
                  <a:t>John didn’t tell the truth; in fact, there are around 7 faulty bulbs in each box!</a:t>
                </a:r>
              </a:p>
              <a:p>
                <a:pPr marL="720000" lvl="1" indent="-342900">
                  <a:spcBef>
                    <a:spcPts val="0"/>
                  </a:spcBef>
                  <a:buFont typeface="Calibri" panose="020F0502020204030204" pitchFamily="34" charset="0"/>
                  <a:buChar char="̶"/>
                </a:pPr>
                <a:r>
                  <a:rPr lang="en-US" sz="1200" b="0" dirty="0"/>
                  <a:t>We did not know it, and obviously we have no chance to examine all boxes.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0" dirty="0">
                    <a:solidFill>
                      <a:srgbClr val="C00000"/>
                    </a:solidFill>
                  </a:rPr>
                  <a:t>But</a:t>
                </a:r>
                <a:r>
                  <a:rPr lang="en-US" sz="1800" b="0" dirty="0"/>
                  <a:t>,</a:t>
                </a:r>
                <a:r>
                  <a:rPr lang="en-US" sz="1800" b="0" dirty="0">
                    <a:solidFill>
                      <a:srgbClr val="C00000"/>
                    </a:solidFill>
                  </a:rPr>
                  <a:t> </a:t>
                </a:r>
                <a:r>
                  <a:rPr lang="en-US" sz="1800" b="0" dirty="0"/>
                  <a:t>Poor Mary! we took 2 sample bulbs randomly, from which none were faulty!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Using the agreed “</a:t>
                </a:r>
                <a:r>
                  <a:rPr lang="en-US" sz="1800" b="0" dirty="0">
                    <a:solidFill>
                      <a:srgbClr val="C00000"/>
                    </a:solidFill>
                  </a:rPr>
                  <a:t>Decision Rule</a:t>
                </a:r>
                <a:r>
                  <a:rPr lang="en-US" sz="1800" b="0" dirty="0"/>
                  <a:t>”, we failed to reject John’s “</a:t>
                </a:r>
                <a:r>
                  <a:rPr lang="en-US" sz="1800" b="0" dirty="0">
                    <a:solidFill>
                      <a:srgbClr val="C00000"/>
                    </a:solidFill>
                  </a:rPr>
                  <a:t>false claim</a:t>
                </a:r>
                <a:r>
                  <a:rPr lang="en-US" sz="1800" b="0" dirty="0"/>
                  <a:t>”, and he sold 400,000 bulbs of such low-quality batches to Mary. Poor Mary!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sz="1800" b="0" dirty="0"/>
                  <a:t>This means,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1800" b="0" dirty="0"/>
                  <a:t>was incorrect, we made a “</a:t>
                </a:r>
                <a:r>
                  <a:rPr lang="en-IE" sz="1800" b="0" dirty="0">
                    <a:solidFill>
                      <a:srgbClr val="C00000"/>
                    </a:solidFill>
                  </a:rPr>
                  <a:t>wrong decision</a:t>
                </a:r>
                <a:r>
                  <a:rPr lang="en-IE" sz="1800" b="0" dirty="0"/>
                  <a:t>” by                     “</a:t>
                </a:r>
                <a:r>
                  <a:rPr lang="en-IE" sz="1800" b="0" dirty="0">
                    <a:solidFill>
                      <a:srgbClr val="C00000"/>
                    </a:solidFill>
                  </a:rPr>
                  <a:t>Not rejecting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18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1800" b="0" dirty="0"/>
                  <a:t>”. This is called “</a:t>
                </a:r>
                <a:r>
                  <a:rPr lang="en-IE" sz="1800" b="0" dirty="0">
                    <a:solidFill>
                      <a:srgbClr val="C00000"/>
                    </a:solidFill>
                  </a:rPr>
                  <a:t>Type II Error</a:t>
                </a:r>
                <a:r>
                  <a:rPr lang="en-IE" sz="1800" b="0" dirty="0"/>
                  <a:t>” and its probability is shown by </a:t>
                </a:r>
                <a14:m>
                  <m:oMath xmlns:m="http://schemas.openxmlformats.org/officeDocument/2006/math">
                    <m:r>
                      <a:rPr lang="el-GR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IE" sz="1800" b="0" dirty="0"/>
                  <a:t>.</a:t>
                </a:r>
              </a:p>
              <a:p>
                <a:pPr marL="0" indent="0" algn="ctr">
                  <a:buNone/>
                </a:pPr>
                <a:endParaRPr lang="en-IE" sz="800" b="0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IE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𝑁𝑜𝑡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𝑟𝑒𝑗𝑒𝑐𝑡𝑖𝑛𝑔</m:t>
                        </m:r>
                        <m:sSub>
                          <m:sSubPr>
                            <m:ctrlPr>
                              <a:rPr lang="en-IE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IE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𝑖𝑛𝑐𝑜𝑟𝑟𝑒𝑐𝑡</m:t>
                        </m:r>
                      </m:e>
                    </m:d>
                  </m:oMath>
                </a14:m>
                <a:r>
                  <a:rPr lang="en-IE" sz="2000" b="0" dirty="0"/>
                  <a:t> 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7DDFB4D-5835-F262-B3A9-54244168D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07" y="1267647"/>
                <a:ext cx="8330514" cy="3766494"/>
              </a:xfrm>
              <a:prstGeom prst="rect">
                <a:avLst/>
              </a:prstGeom>
              <a:blipFill>
                <a:blip r:embed="rId2"/>
                <a:stretch>
                  <a:fillRect l="-586" t="-80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62F3ED-DB58-6582-04F4-F8C1B9892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30" t="4386" r="9312" b="20399"/>
          <a:stretch/>
        </p:blipFill>
        <p:spPr>
          <a:xfrm>
            <a:off x="7542591" y="-729"/>
            <a:ext cx="1108156" cy="107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40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Story of Hypothesis Testing – Cont.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1D86-09FA-DE41-A8AE-5412DEB5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F08E051-85B7-4930-CE06-1C05242F4A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/>
          <a:p>
            <a:r>
              <a:rPr lang="en-US" dirty="0"/>
              <a:t>Scenario 3: Kudos to Me!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7DDFB4D-5835-F262-B3A9-54244168DB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706" y="1267647"/>
                <a:ext cx="8391757" cy="376649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0" indent="0" algn="l" defTabSz="914400" rtl="0" eaLnBrk="1" latinLnBrk="0" hangingPunct="1">
                  <a:spcBef>
                    <a:spcPts val="1417"/>
                  </a:spcBef>
                  <a:buFont typeface="Arial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17500" indent="-317500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68325" indent="-222250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84225" indent="-201613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Minion Pro" pitchFamily="18" charset="0"/>
                  <a:buChar char="‒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00125" indent="-185738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John did not tell us the truth; in fact, there are 7 faulty bulbs in each box.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0" dirty="0">
                    <a:solidFill>
                      <a:srgbClr val="C00000"/>
                    </a:solidFill>
                  </a:rPr>
                  <a:t>But</a:t>
                </a:r>
                <a:r>
                  <a:rPr lang="en-US" sz="1800" b="0" dirty="0"/>
                  <a:t>, we took 2 sample bulbs randomly, and both were faulty, and therefore our “</a:t>
                </a:r>
                <a:r>
                  <a:rPr lang="en-US" sz="1800" b="0" dirty="0">
                    <a:solidFill>
                      <a:srgbClr val="C00000"/>
                    </a:solidFill>
                  </a:rPr>
                  <a:t>Decision Rule</a:t>
                </a:r>
                <a:r>
                  <a:rPr lang="en-US" sz="1800" b="0" dirty="0"/>
                  <a:t>” was able to “</a:t>
                </a:r>
                <a:r>
                  <a:rPr lang="en-US" sz="1800" b="0" dirty="0">
                    <a:solidFill>
                      <a:srgbClr val="C00000"/>
                    </a:solidFill>
                  </a:rPr>
                  <a:t>detect</a:t>
                </a:r>
                <a:r>
                  <a:rPr lang="en-US" sz="1800" b="0" dirty="0"/>
                  <a:t>” that the claim was false!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According to the agreed “</a:t>
                </a:r>
                <a:r>
                  <a:rPr lang="en-US" sz="1800" b="0" dirty="0">
                    <a:solidFill>
                      <a:srgbClr val="C00000"/>
                    </a:solidFill>
                  </a:rPr>
                  <a:t>Decision Rule</a:t>
                </a:r>
                <a:r>
                  <a:rPr lang="en-US" sz="1800" b="0" dirty="0"/>
                  <a:t>”, we therefore rejected John’s “</a:t>
                </a:r>
                <a:r>
                  <a:rPr lang="en-US" sz="1800" b="0" dirty="0">
                    <a:solidFill>
                      <a:srgbClr val="C00000"/>
                    </a:solidFill>
                  </a:rPr>
                  <a:t>false claim</a:t>
                </a:r>
                <a:r>
                  <a:rPr lang="en-US" sz="1800" b="0" dirty="0"/>
                  <a:t>”, and he lost the chance to sell 400,000 bulbs in low quality batches. kudos to me!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sz="1800" b="0" dirty="0"/>
                  <a:t>This means,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1800" b="0" dirty="0"/>
                  <a:t>was incorrect, we made a “</a:t>
                </a:r>
                <a:r>
                  <a:rPr lang="en-IE" sz="1800" b="0" dirty="0">
                    <a:solidFill>
                      <a:srgbClr val="C00000"/>
                    </a:solidFill>
                  </a:rPr>
                  <a:t>correct decision</a:t>
                </a:r>
                <a:r>
                  <a:rPr lang="en-IE" sz="1800" b="0" dirty="0"/>
                  <a:t>” by “</a:t>
                </a:r>
                <a:r>
                  <a:rPr lang="en-IE" sz="1800" b="0" dirty="0">
                    <a:solidFill>
                      <a:srgbClr val="C00000"/>
                    </a:solidFill>
                  </a:rPr>
                  <a:t>Rejecting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18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1800" b="0" dirty="0"/>
                  <a:t>”. The probability of making such a correct decision is equal to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el-GR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IE" sz="1800" b="0" dirty="0"/>
                  <a:t> </a:t>
                </a:r>
                <a:r>
                  <a:rPr lang="en-IE" sz="1000" b="0" dirty="0"/>
                  <a:t>(see the definition of </a:t>
                </a:r>
                <a14:m>
                  <m:oMath xmlns:m="http://schemas.openxmlformats.org/officeDocument/2006/math">
                    <m:r>
                      <a:rPr lang="el-GR" sz="1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l-GR" sz="1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1000" b="0" dirty="0"/>
                  <a:t>again) </a:t>
                </a:r>
                <a:r>
                  <a:rPr lang="en-IE" sz="1800" b="0" dirty="0"/>
                  <a:t>and is called “</a:t>
                </a:r>
                <a:r>
                  <a:rPr lang="en-IE" sz="1800" b="0" dirty="0">
                    <a:solidFill>
                      <a:srgbClr val="C00000"/>
                    </a:solidFill>
                  </a:rPr>
                  <a:t>The Power of the Test</a:t>
                </a:r>
                <a:r>
                  <a:rPr lang="en-IE" sz="1800" b="0" dirty="0"/>
                  <a:t>”.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en-IE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𝑅𝑒𝑗𝑒𝑐𝑡𝑖𝑛𝑔</m:t>
                        </m:r>
                        <m:sSub>
                          <m:sSubPr>
                            <m:ctrlPr>
                              <a:rPr lang="en-IE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|</m:t>
                        </m:r>
                        <m:sSub>
                          <m:sSubPr>
                            <m:ctrlPr>
                              <a:rPr lang="en-IE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𝑖𝑛𝑐𝑜𝑟𝑟𝑒𝑐𝑡</m:t>
                        </m:r>
                      </m:e>
                    </m:d>
                  </m:oMath>
                </a14:m>
                <a:r>
                  <a:rPr lang="en-IE" sz="2000" b="0" dirty="0"/>
                  <a:t> 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7DDFB4D-5835-F262-B3A9-54244168D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06" y="1267647"/>
                <a:ext cx="8391757" cy="3766494"/>
              </a:xfrm>
              <a:prstGeom prst="rect">
                <a:avLst/>
              </a:prstGeom>
              <a:blipFill>
                <a:blip r:embed="rId2"/>
                <a:stretch>
                  <a:fillRect l="-508" t="-971" r="-654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picture containing remote, controller, game, control&#10;&#10;Description automatically generated">
            <a:extLst>
              <a:ext uri="{FF2B5EF4-FFF2-40B4-BE49-F238E27FC236}">
                <a16:creationId xmlns:a16="http://schemas.microsoft.com/office/drawing/2014/main" id="{692AAD35-693F-0A7F-F112-8D02ADEF1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987" y="109359"/>
            <a:ext cx="1545051" cy="94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04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Story of Hypothesis Testing – Cont.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1D86-09FA-DE41-A8AE-5412DEB5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F08E051-85B7-4930-CE06-1C05242F4A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/>
          <a:p>
            <a:r>
              <a:rPr lang="en-US" dirty="0"/>
              <a:t>A Table of the Test Power Calculation </a:t>
            </a:r>
            <a:endParaRPr lang="en-I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5CD64E-0530-7A0A-B50C-6AA138591586}"/>
              </a:ext>
            </a:extLst>
          </p:cNvPr>
          <p:cNvGrpSpPr/>
          <p:nvPr/>
        </p:nvGrpSpPr>
        <p:grpSpPr>
          <a:xfrm>
            <a:off x="501693" y="3351535"/>
            <a:ext cx="8154901" cy="526040"/>
            <a:chOff x="628650" y="3653161"/>
            <a:chExt cx="11196208" cy="6997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B07DF2-AC9B-62D6-3947-74374761F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3653161"/>
              <a:ext cx="11196208" cy="69976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86A455-A0CB-2811-D76E-422834995DAE}"/>
                </a:ext>
              </a:extLst>
            </p:cNvPr>
            <p:cNvSpPr/>
            <p:nvPr/>
          </p:nvSpPr>
          <p:spPr>
            <a:xfrm>
              <a:off x="5331025" y="3653161"/>
              <a:ext cx="561975" cy="699763"/>
            </a:xfrm>
            <a:prstGeom prst="rect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DBCC2AE-BCD2-4275-A2D9-844750A8398B}"/>
                  </a:ext>
                </a:extLst>
              </p:cNvPr>
              <p:cNvSpPr txBox="1"/>
              <p:nvPr/>
            </p:nvSpPr>
            <p:spPr>
              <a:xfrm>
                <a:off x="828675" y="1515101"/>
                <a:ext cx="782791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E" dirty="0"/>
                  <a:t>As explained,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el-GR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IE" dirty="0"/>
                  <a:t> is the probability that our Hypothesis Testing can detect that the “</a:t>
                </a:r>
                <a:r>
                  <a:rPr lang="en-IE" dirty="0">
                    <a:solidFill>
                      <a:srgbClr val="C00000"/>
                    </a:solidFill>
                  </a:rPr>
                  <a:t>false claim</a:t>
                </a:r>
                <a:r>
                  <a:rPr lang="en-IE" dirty="0"/>
                  <a:t>”.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E" dirty="0"/>
                  <a:t>For instance, if the actual number of faulty bulbs is a box is 10, using the above Hypothesis Testing, the chance that we reject the false null is about 24%.  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DBCC2AE-BCD2-4275-A2D9-844750A8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75" y="1515101"/>
                <a:ext cx="7827919" cy="1200329"/>
              </a:xfrm>
              <a:prstGeom prst="rect">
                <a:avLst/>
              </a:prstGeom>
              <a:blipFill>
                <a:blip r:embed="rId3"/>
                <a:stretch>
                  <a:fillRect l="-545" t="-3061" r="-701" b="-7653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314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Story of Hypothesis Testing – Cont.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1D86-09FA-DE41-A8AE-5412DEB5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F08E051-85B7-4930-CE06-1C05242F4A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/>
          <a:p>
            <a:r>
              <a:rPr lang="en-US" dirty="0"/>
              <a:t>Test Statistic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A4C10D8-D230-BBC0-3C20-7265C5578B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314450"/>
                <a:ext cx="7973838" cy="340473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0" hangingPunct="1">
                  <a:spcBef>
                    <a:spcPts val="1417"/>
                  </a:spcBef>
                  <a:buFont typeface="Arial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17500" indent="-317500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68325" indent="-222250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84225" indent="-201613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Minion Pro" pitchFamily="18" charset="0"/>
                  <a:buChar char="‒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00125" indent="-185738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sz="1800" b="0" dirty="0"/>
                  <a:t>As seen, “Hypothesis Testing”  is mainly based on a “</a:t>
                </a:r>
                <a:r>
                  <a:rPr lang="en-IE" sz="1800" b="0" dirty="0">
                    <a:solidFill>
                      <a:srgbClr val="C00000"/>
                    </a:solidFill>
                  </a:rPr>
                  <a:t>Comparison</a:t>
                </a:r>
                <a:r>
                  <a:rPr lang="en-IE" sz="1800" b="0" dirty="0"/>
                  <a:t>” between the “</a:t>
                </a:r>
                <a:r>
                  <a:rPr lang="en-IE" sz="1800" b="0" dirty="0">
                    <a:solidFill>
                      <a:srgbClr val="C00000"/>
                    </a:solidFill>
                  </a:rPr>
                  <a:t>Claim</a:t>
                </a:r>
                <a:r>
                  <a:rPr lang="en-IE" sz="1800" b="0" dirty="0"/>
                  <a:t>” and “</a:t>
                </a:r>
                <a:r>
                  <a:rPr lang="en-IE" sz="1800" b="0" dirty="0">
                    <a:solidFill>
                      <a:srgbClr val="C00000"/>
                    </a:solidFill>
                  </a:rPr>
                  <a:t>Observed Evidence</a:t>
                </a:r>
                <a:r>
                  <a:rPr lang="en-IE" sz="1800" b="0" dirty="0"/>
                  <a:t>”.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sz="1800" b="0" dirty="0"/>
                  <a:t>In any “</a:t>
                </a:r>
                <a:r>
                  <a:rPr lang="en-IE" sz="1800" b="0" dirty="0">
                    <a:solidFill>
                      <a:srgbClr val="C00000"/>
                    </a:solidFill>
                  </a:rPr>
                  <a:t>Hypothesis Test</a:t>
                </a:r>
                <a:r>
                  <a:rPr lang="en-IE" sz="1800" b="0" dirty="0"/>
                  <a:t>” we use a mathematical expression that includes both the figure hypothesized/claimed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18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1800" b="0" dirty="0"/>
                  <a:t>, and the corresponding figure estimated by samples. This mathematical expression is called “</a:t>
                </a:r>
                <a:r>
                  <a:rPr lang="en-IE" sz="1800" b="0" dirty="0">
                    <a:solidFill>
                      <a:srgbClr val="C00000"/>
                    </a:solidFill>
                  </a:rPr>
                  <a:t>Test Statistic</a:t>
                </a:r>
                <a:r>
                  <a:rPr lang="en-IE" sz="1800" b="0" dirty="0"/>
                  <a:t>”.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sz="1800" b="0" dirty="0"/>
                  <a:t>For instance, if the hypothesis test is about the population mean </a:t>
                </a:r>
                <a14:m>
                  <m:oMath xmlns:m="http://schemas.openxmlformats.org/officeDocument/2006/math">
                    <m:r>
                      <a:rPr lang="en-IE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E" sz="1800" b="0" dirty="0"/>
                  <a:t> , the test statistic would be in form of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IE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IE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acc>
                          <m:accPr>
                            <m:chr m:val="̅"/>
                            <m:ctrlP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IE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IE" sz="1800" b="0" dirty="0"/>
                  <a:t> or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IE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IE" sz="18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acc>
                          <m:accPr>
                            <m:chr m:val="̅"/>
                            <m:ctrlPr>
                              <a:rPr lang="en-US" sz="18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IE" sz="1800" b="0" dirty="0"/>
                  <a:t>, that includes     both </a:t>
                </a:r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E" sz="1800" b="0" dirty="0"/>
                  <a:t> </a:t>
                </a:r>
                <a:r>
                  <a:rPr lang="en-IE" sz="1200" b="0" dirty="0"/>
                  <a:t>(the claimed figure of population mean) </a:t>
                </a:r>
                <a:r>
                  <a:rPr lang="en-IE" sz="1800" b="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IE" sz="1800" b="0" dirty="0"/>
                  <a:t> </a:t>
                </a:r>
                <a:r>
                  <a:rPr lang="en-IE" sz="1200" b="0" dirty="0"/>
                  <a:t>(the observed figure of sample mean)</a:t>
                </a:r>
                <a:r>
                  <a:rPr lang="en-IE" b="0" dirty="0"/>
                  <a:t>. </a:t>
                </a:r>
              </a:p>
              <a:p>
                <a:endParaRPr lang="en-IE" sz="10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A4C10D8-D230-BBC0-3C20-7265C5578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14450"/>
                <a:ext cx="7973838" cy="3404737"/>
              </a:xfrm>
              <a:prstGeom prst="rect">
                <a:avLst/>
              </a:prstGeom>
              <a:blipFill>
                <a:blip r:embed="rId2"/>
                <a:stretch>
                  <a:fillRect l="-535" t="-107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2704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Story of Hypothesis Testing – Cont.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1D86-09FA-DE41-A8AE-5412DEB5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F08E051-85B7-4930-CE06-1C05242F4A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/>
          <a:p>
            <a:r>
              <a:rPr lang="en-US" dirty="0"/>
              <a:t>Test Statistic – Cont.</a:t>
            </a:r>
            <a:endParaRPr lang="en-IE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616F63-A82D-D864-5C83-D52921638579}"/>
              </a:ext>
            </a:extLst>
          </p:cNvPr>
          <p:cNvSpPr txBox="1">
            <a:spLocks/>
          </p:cNvSpPr>
          <p:nvPr/>
        </p:nvSpPr>
        <p:spPr>
          <a:xfrm>
            <a:off x="838200" y="1314451"/>
            <a:ext cx="8046308" cy="33650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ts val="1417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3175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8325" indent="-22225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4225" indent="-201613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Minion Pro" pitchFamily="18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0125" indent="-185738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1800" b="0" dirty="0"/>
              <a:t>As the “</a:t>
            </a:r>
            <a:r>
              <a:rPr lang="en-IE" sz="1800" b="0" dirty="0">
                <a:solidFill>
                  <a:srgbClr val="C00000"/>
                </a:solidFill>
              </a:rPr>
              <a:t>Test Statistic</a:t>
            </a:r>
            <a:r>
              <a:rPr lang="en-IE" sz="1800" b="0" dirty="0"/>
              <a:t>” includes the results from the observed “</a:t>
            </a:r>
            <a:r>
              <a:rPr lang="en-IE" sz="1800" b="0" dirty="0">
                <a:solidFill>
                  <a:srgbClr val="C00000"/>
                </a:solidFill>
              </a:rPr>
              <a:t>Random</a:t>
            </a:r>
            <a:r>
              <a:rPr lang="en-IE" sz="1800" b="0" dirty="0"/>
              <a:t> </a:t>
            </a:r>
            <a:r>
              <a:rPr lang="en-IE" sz="1800" b="0" dirty="0">
                <a:solidFill>
                  <a:srgbClr val="C00000"/>
                </a:solidFill>
              </a:rPr>
              <a:t>samples</a:t>
            </a:r>
            <a:r>
              <a:rPr lang="en-IE" sz="1800" b="0" dirty="0"/>
              <a:t>”, it’s figure is something “</a:t>
            </a:r>
            <a:r>
              <a:rPr lang="en-IE" sz="1800" b="0" dirty="0">
                <a:solidFill>
                  <a:srgbClr val="C00000"/>
                </a:solidFill>
              </a:rPr>
              <a:t>Random</a:t>
            </a:r>
            <a:r>
              <a:rPr lang="en-IE" sz="1800" b="0" dirty="0"/>
              <a:t>”.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1800" b="0" dirty="0"/>
              <a:t>The “</a:t>
            </a:r>
            <a:r>
              <a:rPr lang="en-IE" sz="1800" b="0" dirty="0">
                <a:solidFill>
                  <a:srgbClr val="C00000"/>
                </a:solidFill>
              </a:rPr>
              <a:t>Test Statistic</a:t>
            </a:r>
            <a:r>
              <a:rPr lang="en-IE" sz="1800" b="0" dirty="0"/>
              <a:t>”, in essence, is defined to present the difference between the “</a:t>
            </a:r>
            <a:r>
              <a:rPr lang="en-IE" sz="1800" b="0" dirty="0">
                <a:solidFill>
                  <a:srgbClr val="C00000"/>
                </a:solidFill>
              </a:rPr>
              <a:t>Claim</a:t>
            </a:r>
            <a:r>
              <a:rPr lang="en-IE" sz="1800" b="0" dirty="0"/>
              <a:t>” and “</a:t>
            </a:r>
            <a:r>
              <a:rPr lang="en-IE" sz="1800" b="0" dirty="0">
                <a:solidFill>
                  <a:srgbClr val="C00000"/>
                </a:solidFill>
              </a:rPr>
              <a:t>Observation</a:t>
            </a:r>
            <a:r>
              <a:rPr lang="en-IE" sz="1800" b="0" dirty="0"/>
              <a:t>”. If this difference is “</a:t>
            </a:r>
            <a:r>
              <a:rPr lang="en-IE" sz="1800" b="0" dirty="0">
                <a:solidFill>
                  <a:srgbClr val="C00000"/>
                </a:solidFill>
              </a:rPr>
              <a:t>Big Enough</a:t>
            </a:r>
            <a:r>
              <a:rPr lang="en-IE" sz="1800" b="0" dirty="0"/>
              <a:t>” - logically - we will “</a:t>
            </a:r>
            <a:r>
              <a:rPr lang="en-IE" sz="1800" b="0" dirty="0">
                <a:solidFill>
                  <a:srgbClr val="C00000"/>
                </a:solidFill>
              </a:rPr>
              <a:t>Reject</a:t>
            </a:r>
            <a:r>
              <a:rPr lang="en-IE" sz="1800" b="0" dirty="0"/>
              <a:t>” the “</a:t>
            </a:r>
            <a:r>
              <a:rPr lang="en-IE" sz="1800" b="0" dirty="0">
                <a:solidFill>
                  <a:srgbClr val="C00000"/>
                </a:solidFill>
              </a:rPr>
              <a:t>Claim</a:t>
            </a:r>
            <a:r>
              <a:rPr lang="en-IE" sz="1800" b="0" dirty="0"/>
              <a:t>”. Otherwise, we do not reject it. Is this logical?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1800" b="0" dirty="0"/>
              <a:t>Of course it is! But, what does “</a:t>
            </a:r>
            <a:r>
              <a:rPr lang="en-IE" sz="1800" b="0" dirty="0">
                <a:solidFill>
                  <a:srgbClr val="C00000"/>
                </a:solidFill>
              </a:rPr>
              <a:t>Big Enough</a:t>
            </a:r>
            <a:r>
              <a:rPr lang="en-IE" sz="1800" b="0" dirty="0"/>
              <a:t>” actually mean?</a:t>
            </a:r>
          </a:p>
        </p:txBody>
      </p:sp>
    </p:spTree>
    <p:extLst>
      <p:ext uri="{BB962C8B-B14F-4D97-AF65-F5344CB8AC3E}">
        <p14:creationId xmlns:p14="http://schemas.microsoft.com/office/powerpoint/2010/main" val="2508766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Story of Hypothesis Testing – Cont.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1D86-09FA-DE41-A8AE-5412DEB5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F08E051-85B7-4930-CE06-1C05242F4A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/>
          <a:p>
            <a:r>
              <a:rPr lang="en-US" dirty="0"/>
              <a:t>p-value.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197D148-6C0A-9E0F-3B89-864A4FDB43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143" y="1204795"/>
                <a:ext cx="8262971" cy="35033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0" hangingPunct="1">
                  <a:spcBef>
                    <a:spcPts val="1417"/>
                  </a:spcBef>
                  <a:buFont typeface="Arial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17500" indent="-317500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68325" indent="-222250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84225" indent="-201613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Minion Pro" pitchFamily="18" charset="0"/>
                  <a:buChar char="‒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00125" indent="-185738" algn="l" defTabSz="914400" rtl="0" eaLnBrk="1" latinLnBrk="0" hangingPunct="1">
                  <a:spcBef>
                    <a:spcPts val="1134"/>
                  </a:spcBef>
                  <a:buClr>
                    <a:schemeClr val="tx2"/>
                  </a:buClr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IE" sz="1200" b="0" dirty="0"/>
                  <a:t>As stated, if the difference between the “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Claim</a:t>
                </a:r>
                <a:r>
                  <a:rPr lang="en-IE" sz="1200" b="0" dirty="0"/>
                  <a:t>” and “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Observation</a:t>
                </a:r>
                <a:r>
                  <a:rPr lang="en-IE" sz="1200" b="0" dirty="0"/>
                  <a:t>”- that is presented by the “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Test Statistic</a:t>
                </a:r>
                <a:r>
                  <a:rPr lang="en-IE" sz="1200" b="0" dirty="0"/>
                  <a:t>”- is “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Big Enough</a:t>
                </a:r>
                <a:r>
                  <a:rPr lang="en-IE" sz="1200" b="0" dirty="0"/>
                  <a:t>”, the “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Logical Decision</a:t>
                </a:r>
                <a:r>
                  <a:rPr lang="en-IE" sz="1200" b="0" dirty="0"/>
                  <a:t>”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 </a:t>
                </a:r>
                <a:r>
                  <a:rPr lang="en-IE" sz="1200" b="0" dirty="0"/>
                  <a:t>will be to “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Reject</a:t>
                </a:r>
                <a:r>
                  <a:rPr lang="en-IE" sz="1200" b="0" dirty="0"/>
                  <a:t>” the “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Claim</a:t>
                </a:r>
                <a:r>
                  <a:rPr lang="en-IE" sz="1200" b="0" dirty="0"/>
                  <a:t>”. Again, we only rely on our “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Observation</a:t>
                </a:r>
                <a:r>
                  <a:rPr lang="en-IE" sz="1200" b="0" dirty="0"/>
                  <a:t>”.</a:t>
                </a:r>
              </a:p>
              <a:p>
                <a:pPr marL="285750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IE" sz="1200" b="0" dirty="0"/>
                  <a:t>The term “logical” in above, in fact, describes our attitude of “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Risk Aversion</a:t>
                </a:r>
                <a:r>
                  <a:rPr lang="en-IE" sz="1200" b="0" dirty="0"/>
                  <a:t>”.</a:t>
                </a:r>
              </a:p>
              <a:p>
                <a:pPr marL="285750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IE" sz="1200" b="0" dirty="0"/>
                  <a:t>The source of the “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Risk</a:t>
                </a:r>
                <a:r>
                  <a:rPr lang="en-IE" sz="1200" b="0" dirty="0"/>
                  <a:t>” is that, even when the “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Null Hypothesis</a:t>
                </a:r>
                <a:r>
                  <a:rPr lang="en-IE" sz="1200" b="0" dirty="0"/>
                  <a:t>” is correct, observing extreme samples such that they make us “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1200" b="0" dirty="0"/>
                  <a:t>” is not impossible, simply because samples are random. For instance, if we flip a fair coin 20 times, it is not impossible that we get 15 Heads and 5 Tails (and/or vice versa), and therefore mistakenly decide “the coin is not fair” </a:t>
                </a:r>
                <a:r>
                  <a:rPr lang="en-IE" sz="1000" b="0" dirty="0"/>
                  <a:t>(see the example in the next slide)</a:t>
                </a:r>
                <a:r>
                  <a:rPr lang="en-IE" sz="1200" b="0" dirty="0"/>
                  <a:t>. </a:t>
                </a:r>
              </a:p>
              <a:p>
                <a:pPr marL="285750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IE" sz="1200" b="0" dirty="0"/>
                  <a:t>We therefore have no choice but accepting a certain level of Risk that our decision might be wrong when we “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1200" b="0" dirty="0"/>
                  <a:t>”.      In practice, we set </a:t>
                </a:r>
                <a14:m>
                  <m:oMath xmlns:m="http://schemas.openxmlformats.org/officeDocument/2006/math">
                    <m:r>
                      <a:rPr lang="en-IE" sz="12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E" sz="1200" b="0" dirty="0"/>
                  <a:t> – the maximum of the acceptable risk – at 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5%</a:t>
                </a:r>
                <a:r>
                  <a:rPr lang="en-IE" sz="1200" b="0" dirty="0"/>
                  <a:t> . As the result, we accept to </a:t>
                </a:r>
                <a:r>
                  <a:rPr lang="en-IE" sz="1000" b="0" dirty="0"/>
                  <a:t>(safely-</a:t>
                </a:r>
                <a:r>
                  <a:rPr lang="en-IE" sz="1000" b="0" dirty="0" err="1"/>
                  <a:t>ish</a:t>
                </a:r>
                <a:r>
                  <a:rPr lang="en-IE" sz="1000" b="0" dirty="0"/>
                  <a:t>)</a:t>
                </a:r>
                <a:r>
                  <a:rPr lang="en-IE" sz="1200" b="0" dirty="0"/>
                  <a:t> “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1200" b="0" dirty="0"/>
                  <a:t>”, if the observed result from samples is such extreme with probability of less than 5%. </a:t>
                </a:r>
              </a:p>
              <a:p>
                <a:pPr marL="285750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IE" sz="1200" b="0" dirty="0"/>
                  <a:t>In simple words, we hypothetically assume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1200" b="0" dirty="0"/>
                  <a:t> 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is correct</a:t>
                </a:r>
                <a:r>
                  <a:rPr lang="en-IE" sz="1200" b="0" dirty="0"/>
                  <a:t>”. If observing the samples that we got (and extreme ones)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1200" b="0" dirty="0"/>
                  <a:t> is very unlikely and has a very small probability (less than 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5%</a:t>
                </a:r>
                <a:r>
                  <a:rPr lang="en-IE" sz="1200" b="0" dirty="0"/>
                  <a:t>), then we “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1200" b="0" dirty="0"/>
                  <a:t>”. If such probability is relatively large (larger than 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5%</a:t>
                </a:r>
                <a:r>
                  <a:rPr lang="en-IE" sz="1200" b="0" dirty="0"/>
                  <a:t>), then we “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Do 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1200" b="0" dirty="0"/>
                  <a:t>”. This probability is called “</a:t>
                </a:r>
                <a:r>
                  <a:rPr lang="en-US" sz="1200" b="0" dirty="0">
                    <a:solidFill>
                      <a:srgbClr val="C00000"/>
                    </a:solidFill>
                  </a:rPr>
                  <a:t>p-value</a:t>
                </a:r>
                <a:r>
                  <a:rPr lang="en-US" sz="1200" b="0" dirty="0"/>
                  <a:t>”. </a:t>
                </a:r>
                <a:endParaRPr lang="en-IE" sz="1200" b="0" dirty="0"/>
              </a:p>
              <a:p>
                <a:pPr marL="285750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IE" sz="1200" b="0" dirty="0"/>
                  <a:t>If “</a:t>
                </a:r>
                <a:r>
                  <a:rPr lang="en-US" sz="1200" b="0" dirty="0">
                    <a:solidFill>
                      <a:srgbClr val="C00000"/>
                    </a:solidFill>
                  </a:rPr>
                  <a:t>p-value</a:t>
                </a:r>
                <a:r>
                  <a:rPr lang="en-US" sz="1200" b="0" dirty="0"/>
                  <a:t>” </a:t>
                </a:r>
                <a:r>
                  <a:rPr lang="en-IE" sz="1200" b="0" dirty="0"/>
                  <a:t>is smaller than 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5% </a:t>
                </a:r>
                <a:r>
                  <a:rPr lang="en-IE" sz="1200" b="0" dirty="0"/>
                  <a:t>,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 </a:t>
                </a:r>
                <a:r>
                  <a:rPr lang="en-IE" sz="1200" b="0" dirty="0"/>
                  <a:t>it indicates that we observed the samples which do not match the claim presented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1200" b="0" dirty="0"/>
                  <a:t>, as the chance of getting such result while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1200" b="0" dirty="0">
                    <a:solidFill>
                      <a:srgbClr val="C00000"/>
                    </a:solidFill>
                  </a:rPr>
                  <a:t>is correct</a:t>
                </a:r>
                <a:r>
                  <a:rPr lang="en-IE" sz="1200" b="0" dirty="0"/>
                  <a:t>” is very low. Relying on observations, the decision is then to “</a:t>
                </a:r>
                <a:r>
                  <a:rPr lang="en-IE" sz="1200" b="0" dirty="0">
                    <a:solidFill>
                      <a:srgbClr val="C00000"/>
                    </a:solidFill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1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1200" b="0" dirty="0"/>
                  <a:t>”.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197D148-6C0A-9E0F-3B89-864A4FDB4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43" y="1204795"/>
                <a:ext cx="8262971" cy="3503300"/>
              </a:xfrm>
              <a:prstGeom prst="rect">
                <a:avLst/>
              </a:prstGeom>
              <a:blipFill>
                <a:blip r:embed="rId2"/>
                <a:stretch>
                  <a:fillRect t="-174" r="-369" b="-69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929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Story of Hypothesis Testing – Cont.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1D86-09FA-DE41-A8AE-5412DEB5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27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3A498E-B4A2-4076-951A-4EDAD0C6DB45}"/>
                  </a:ext>
                </a:extLst>
              </p:cNvPr>
              <p:cNvSpPr txBox="1"/>
              <p:nvPr/>
            </p:nvSpPr>
            <p:spPr>
              <a:xfrm>
                <a:off x="276876" y="1095597"/>
                <a:ext cx="6202937" cy="2693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 coin is claimed as fair, i.e.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To hypothesize this claim, you would flip the coin 20 times.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If the coin is fair, perhaps, you would expect to get 10 Heads and 10 Tails (or something </a:t>
                </a:r>
                <a:r>
                  <a:rPr lang="en-US" sz="1600" u="sng" dirty="0"/>
                  <a:t>around</a:t>
                </a:r>
                <a:r>
                  <a:rPr lang="en-US" sz="1600" dirty="0"/>
                  <a:t> it).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 question is, what number of Heads and Tails would tell us to (safely-</a:t>
                </a:r>
                <a:r>
                  <a:rPr lang="en-US" sz="1600" dirty="0" err="1"/>
                  <a:t>ish</a:t>
                </a:r>
                <a:r>
                  <a:rPr lang="en-US" sz="1600" dirty="0"/>
                  <a:t>) Reject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?13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Heads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7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Tails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?14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Heads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6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Tails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16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Let</m:t>
                        </m:r>
                      </m:e>
                      <m:sup>
                        <m: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have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look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table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probabilities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ea typeface="Cambria Math" panose="02040503050406030204" pitchFamily="18" charset="0"/>
                </a:endParaRPr>
              </a:p>
              <a:p>
                <a:endParaRPr lang="en-US" sz="1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3A498E-B4A2-4076-951A-4EDAD0C6D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76" y="1095597"/>
                <a:ext cx="6202937" cy="2693045"/>
              </a:xfrm>
              <a:prstGeom prst="rect">
                <a:avLst/>
              </a:prstGeom>
              <a:blipFill>
                <a:blip r:embed="rId2"/>
                <a:stretch>
                  <a:fillRect l="-393" t="-6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F08E051-85B7-4930-CE06-1C05242F4A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/>
          <a:p>
            <a:r>
              <a:rPr lang="en-US" dirty="0"/>
              <a:t>Another Example</a:t>
            </a:r>
            <a:endParaRPr lang="en-I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1CFC86-F8C6-454C-5A0E-E5DF1E515943}"/>
              </a:ext>
            </a:extLst>
          </p:cNvPr>
          <p:cNvGrpSpPr/>
          <p:nvPr/>
        </p:nvGrpSpPr>
        <p:grpSpPr>
          <a:xfrm>
            <a:off x="6593365" y="1176762"/>
            <a:ext cx="2478103" cy="3696737"/>
            <a:chOff x="8067674" y="837406"/>
            <a:chExt cx="3741670" cy="572613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EE0AA5-36F3-783C-05BF-F14011CD2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914" b="7423"/>
            <a:stretch/>
          </p:blipFill>
          <p:spPr>
            <a:xfrm>
              <a:off x="8067674" y="837406"/>
              <a:ext cx="3705226" cy="572613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AA812CD-2AA1-5E0B-F9AE-85C98D3E7CD4}"/>
                </a:ext>
              </a:extLst>
            </p:cNvPr>
            <p:cNvSpPr/>
            <p:nvPr/>
          </p:nvSpPr>
          <p:spPr>
            <a:xfrm>
              <a:off x="8067674" y="1152525"/>
              <a:ext cx="3705226" cy="20193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6110BB-704F-E7D6-FF7A-C84214F72DC7}"/>
                </a:ext>
              </a:extLst>
            </p:cNvPr>
            <p:cNvSpPr/>
            <p:nvPr/>
          </p:nvSpPr>
          <p:spPr>
            <a:xfrm>
              <a:off x="8104118" y="4464050"/>
              <a:ext cx="3705226" cy="2019299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99EB38-3D72-B255-4CA8-75CB9F5CC75D}"/>
                </a:ext>
              </a:extLst>
            </p:cNvPr>
            <p:cNvSpPr/>
            <p:nvPr/>
          </p:nvSpPr>
          <p:spPr>
            <a:xfrm>
              <a:off x="8239124" y="1152525"/>
              <a:ext cx="3362326" cy="176212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DE8BA1-C2A8-5825-2B4F-6DDA62C83381}"/>
                </a:ext>
              </a:extLst>
            </p:cNvPr>
            <p:cNvSpPr/>
            <p:nvPr/>
          </p:nvSpPr>
          <p:spPr>
            <a:xfrm>
              <a:off x="8295722" y="4721224"/>
              <a:ext cx="3362326" cy="1762126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6EFDFE-370E-3EF3-9011-7DB6E687A5DF}"/>
                  </a:ext>
                </a:extLst>
              </p:cNvPr>
              <p:cNvSpPr txBox="1"/>
              <p:nvPr/>
            </p:nvSpPr>
            <p:spPr>
              <a:xfrm>
                <a:off x="803961" y="3228734"/>
                <a:ext cx="11349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𝟐𝟔𝟑</m:t>
                      </m:r>
                    </m:oMath>
                  </m:oMathPara>
                </a14:m>
                <a:endParaRPr lang="en-IE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6EFDFE-370E-3EF3-9011-7DB6E687A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61" y="3228734"/>
                <a:ext cx="1134926" cy="276999"/>
              </a:xfrm>
              <a:prstGeom prst="rect">
                <a:avLst/>
              </a:prstGeom>
              <a:blipFill>
                <a:blip r:embed="rId4"/>
                <a:stretch>
                  <a:fillRect l="-4839" r="-4839" b="-2666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963C98-0689-CA25-8675-AEE26C43EFB6}"/>
                  </a:ext>
                </a:extLst>
              </p:cNvPr>
              <p:cNvSpPr txBox="1"/>
              <p:nvPr/>
            </p:nvSpPr>
            <p:spPr>
              <a:xfrm>
                <a:off x="2502733" y="3221418"/>
                <a:ext cx="11349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𝟏𝟏𝟓</m:t>
                      </m:r>
                    </m:oMath>
                  </m:oMathPara>
                </a14:m>
                <a:endParaRPr lang="en-IE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963C98-0689-CA25-8675-AEE26C43E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733" y="3221418"/>
                <a:ext cx="1134926" cy="276999"/>
              </a:xfrm>
              <a:prstGeom prst="rect">
                <a:avLst/>
              </a:prstGeom>
              <a:blipFill>
                <a:blip r:embed="rId5"/>
                <a:stretch>
                  <a:fillRect l="-4839" r="-5376" b="-23913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3400E1-9FA3-4652-0F8A-6F7709916A47}"/>
                  </a:ext>
                </a:extLst>
              </p:cNvPr>
              <p:cNvSpPr txBox="1"/>
              <p:nvPr/>
            </p:nvSpPr>
            <p:spPr>
              <a:xfrm>
                <a:off x="4186693" y="3219146"/>
                <a:ext cx="11349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𝟎𝟒𝟏</m:t>
                      </m:r>
                    </m:oMath>
                  </m:oMathPara>
                </a14:m>
                <a:endParaRPr lang="en-IE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3400E1-9FA3-4652-0F8A-6F7709916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693" y="3219146"/>
                <a:ext cx="1134926" cy="276999"/>
              </a:xfrm>
              <a:prstGeom prst="rect">
                <a:avLst/>
              </a:prstGeom>
              <a:blipFill>
                <a:blip r:embed="rId6"/>
                <a:stretch>
                  <a:fillRect l="-4839" r="-4839" b="-23913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7FC962-1245-03B8-29D4-DF40336BF090}"/>
                  </a:ext>
                </a:extLst>
              </p:cNvPr>
              <p:cNvSpPr txBox="1"/>
              <p:nvPr/>
            </p:nvSpPr>
            <p:spPr>
              <a:xfrm>
                <a:off x="2944383" y="1144575"/>
                <a:ext cx="213616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I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I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𝑒𝑎𝑑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IE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7FC962-1245-03B8-29D4-DF40336BF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383" y="1144575"/>
                <a:ext cx="2136162" cy="246221"/>
              </a:xfrm>
              <a:prstGeom prst="rect">
                <a:avLst/>
              </a:prstGeom>
              <a:blipFill>
                <a:blip r:embed="rId7"/>
                <a:stretch>
                  <a:fillRect l="-1714" r="-2000" b="-1500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073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Story of Hypothesis Testing – Cont.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1D86-09FA-DE41-A8AE-5412DEB5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A498E-B4A2-4076-951A-4EDAD0C6DB45}"/>
              </a:ext>
            </a:extLst>
          </p:cNvPr>
          <p:cNvSpPr txBox="1"/>
          <p:nvPr/>
        </p:nvSpPr>
        <p:spPr>
          <a:xfrm>
            <a:off x="770785" y="1107006"/>
            <a:ext cx="805273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Cambria Math" panose="02040503050406030204" pitchFamily="18" charset="0"/>
              </a:rPr>
              <a:t>We use the terms “</a:t>
            </a:r>
            <a:r>
              <a:rPr lang="en-US" sz="1600" b="1" dirty="0">
                <a:solidFill>
                  <a:srgbClr val="C00000"/>
                </a:solidFill>
                <a:ea typeface="Cambria Math" panose="02040503050406030204" pitchFamily="18" charset="0"/>
              </a:rPr>
              <a:t>Statistically Significant</a:t>
            </a:r>
            <a:r>
              <a:rPr lang="en-US" sz="1600" dirty="0">
                <a:ea typeface="Cambria Math" panose="02040503050406030204" pitchFamily="18" charset="0"/>
              </a:rPr>
              <a:t>” difference/association when the p-value is less than </a:t>
            </a:r>
            <a:r>
              <a:rPr lang="en-US" sz="1600" b="1" dirty="0">
                <a:solidFill>
                  <a:srgbClr val="C00000"/>
                </a:solidFill>
                <a:ea typeface="Cambria Math" panose="02040503050406030204" pitchFamily="18" charset="0"/>
              </a:rPr>
              <a:t>5%</a:t>
            </a:r>
            <a:r>
              <a:rPr lang="en-US" sz="1600" dirty="0">
                <a:ea typeface="Cambria Math" panose="02040503050406030204" pitchFamily="18" charset="0"/>
              </a:rPr>
              <a:t>. Again, the poem is:            </a:t>
            </a:r>
          </a:p>
          <a:p>
            <a:r>
              <a:rPr lang="en-US" sz="1600" b="1" dirty="0">
                <a:solidFill>
                  <a:srgbClr val="C00000"/>
                </a:solidFill>
                <a:ea typeface="Cambria Math" panose="02040503050406030204" pitchFamily="18" charset="0"/>
              </a:rPr>
              <a:t>                                                                </a:t>
            </a:r>
            <a:r>
              <a:rPr lang="en-IE" sz="1600" b="1" dirty="0">
                <a:solidFill>
                  <a:srgbClr val="C00000"/>
                </a:solidFill>
              </a:rPr>
              <a:t>When p Is Low </a:t>
            </a:r>
          </a:p>
          <a:p>
            <a:pPr>
              <a:spcAft>
                <a:spcPts val="1200"/>
              </a:spcAft>
            </a:pPr>
            <a:r>
              <a:rPr lang="en-IE" sz="1600" dirty="0">
                <a:solidFill>
                  <a:srgbClr val="C00000"/>
                </a:solidFill>
              </a:rPr>
              <a:t>                                                                </a:t>
            </a:r>
            <a:r>
              <a:rPr lang="en-IE" sz="1600" b="1" dirty="0">
                <a:solidFill>
                  <a:srgbClr val="C00000"/>
                </a:solidFill>
              </a:rPr>
              <a:t>The</a:t>
            </a:r>
            <a:r>
              <a:rPr lang="en-IE" sz="1600" dirty="0">
                <a:solidFill>
                  <a:srgbClr val="C00000"/>
                </a:solidFill>
              </a:rPr>
              <a:t> </a:t>
            </a:r>
            <a:r>
              <a:rPr lang="en-IE" sz="1600" b="1" dirty="0">
                <a:solidFill>
                  <a:srgbClr val="C00000"/>
                </a:solidFill>
              </a:rPr>
              <a:t>Null Must Go!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E" sz="1600" dirty="0"/>
              <a:t>It is very important to understand that </a:t>
            </a:r>
            <a:r>
              <a:rPr lang="en-US" sz="1600" dirty="0">
                <a:ea typeface="Cambria Math" panose="02040503050406030204" pitchFamily="18" charset="0"/>
              </a:rPr>
              <a:t>“</a:t>
            </a:r>
            <a:r>
              <a:rPr lang="en-US" sz="1600" b="1" dirty="0">
                <a:solidFill>
                  <a:srgbClr val="C00000"/>
                </a:solidFill>
                <a:ea typeface="Cambria Math" panose="02040503050406030204" pitchFamily="18" charset="0"/>
              </a:rPr>
              <a:t>Statistical Significance</a:t>
            </a:r>
            <a:r>
              <a:rPr lang="en-US" sz="1600" dirty="0">
                <a:ea typeface="Cambria Math" panose="02040503050406030204" pitchFamily="18" charset="0"/>
              </a:rPr>
              <a:t>” does not necessarily show an “</a:t>
            </a:r>
            <a:r>
              <a:rPr lang="en-US" sz="1600" b="1" dirty="0">
                <a:solidFill>
                  <a:srgbClr val="C00000"/>
                </a:solidFill>
                <a:ea typeface="Cambria Math" panose="02040503050406030204" pitchFamily="18" charset="0"/>
              </a:rPr>
              <a:t>Important and/or Clinical  Difference</a:t>
            </a:r>
            <a:r>
              <a:rPr lang="en-US" sz="1600" dirty="0">
                <a:ea typeface="Cambria Math" panose="02040503050406030204" pitchFamily="18" charset="0"/>
              </a:rPr>
              <a:t>” (and vice versa). </a:t>
            </a:r>
            <a:r>
              <a:rPr lang="en-IE" sz="1600" dirty="0"/>
              <a:t> </a:t>
            </a:r>
            <a:endParaRPr lang="en-US" sz="1600" b="0" dirty="0">
              <a:ea typeface="Cambria Math" panose="02040503050406030204" pitchFamily="18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F08E051-85B7-4930-CE06-1C05242F4A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8675" y="685806"/>
            <a:ext cx="7500938" cy="207169"/>
          </a:xfrm>
        </p:spPr>
        <p:txBody>
          <a:bodyPr/>
          <a:lstStyle/>
          <a:p>
            <a:r>
              <a:rPr lang="en-US" dirty="0"/>
              <a:t>Final Words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45959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225A-57C3-641D-8D4F-FF08443EA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Population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1232B29-5728-69E5-9B40-EABEDCFC31E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43697" y="1302191"/>
                <a:ext cx="8217244" cy="303014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b="0" dirty="0"/>
                  <a:t>As discussed, access to the all population under study is either impossible or expensive. Therefore, the population parameters, are unknown, and we try to estimate them using the sample data.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b="0" dirty="0"/>
                  <a:t>In most of textbooks, the population parameters - which are unknown - are shown using Greek letters, such 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I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E" b="0" dirty="0"/>
                  <a:t> etc. Their corresponding parameters in sample  - which are known - are shown using Latin letters, such as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IE" b="0" dirty="0"/>
                  <a:t>, etc.</a:t>
                </a:r>
              </a:p>
              <a:p>
                <a:endParaRPr lang="en-I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1232B29-5728-69E5-9B40-EABEDCFC31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43697" y="1302191"/>
                <a:ext cx="8217244" cy="3030141"/>
              </a:xfrm>
              <a:blipFill>
                <a:blip r:embed="rId2"/>
                <a:stretch>
                  <a:fillRect l="-1780" t="-2616" r="-252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A4A3F-03B8-49A2-3499-AF4FE1BF6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275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9BFB4-D385-67DC-1DC6-C037189C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Sampling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400CF-7462-5D17-E2B0-B4C550AB165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68033" y="1302191"/>
                <a:ext cx="8055833" cy="303014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b="0" dirty="0"/>
                  <a:t>We use samples to gain some information, which we can generalise them to populations.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b="0" dirty="0"/>
                  <a:t>To do this, samples should be taken </a:t>
                </a:r>
                <a14:m>
                  <m:oMath xmlns:m="http://schemas.openxmlformats.org/officeDocument/2006/math">
                    <m:r>
                      <a:rPr lang="en-IE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𝑟𝑎𝑛𝑑𝑜𝑚𝑙𝑦</m:t>
                    </m:r>
                  </m:oMath>
                </a14:m>
                <a:r>
                  <a:rPr lang="en-IE" b="0" dirty="0"/>
                  <a:t> from the population. This would allow the samples to be </a:t>
                </a:r>
                <a14:m>
                  <m:oMath xmlns:m="http://schemas.openxmlformats.org/officeDocument/2006/math">
                    <m:r>
                      <a:rPr lang="en-IE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𝑟𝑒𝑝𝑟𝑒𝑠𝑒𝑛𝑡𝑎𝑡𝑖𝑣𝑒</m:t>
                    </m:r>
                  </m:oMath>
                </a14:m>
                <a:r>
                  <a:rPr lang="en-IE" b="0" dirty="0"/>
                  <a:t> for the population.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b="0" dirty="0"/>
                  <a:t>The results of analysis using the random samples then allow us to perform some inferential analysis about the population.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6400CF-7462-5D17-E2B0-B4C550AB16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68033" y="1302191"/>
                <a:ext cx="8055833" cy="3030141"/>
              </a:xfrm>
              <a:blipFill>
                <a:blip r:embed="rId2"/>
                <a:stretch>
                  <a:fillRect l="-1817" t="-2616" r="-1893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D3E7C-5E73-2155-5A75-00C8816B4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5398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Inferential Statistics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28674" y="1302191"/>
            <a:ext cx="7722201" cy="3030141"/>
          </a:xfrm>
        </p:spPr>
        <p:txBody>
          <a:bodyPr/>
          <a:lstStyle/>
          <a:p>
            <a:pPr lvl="1"/>
            <a:r>
              <a:rPr lang="en-US" b="1" dirty="0"/>
              <a:t>Confidence Interval </a:t>
            </a:r>
          </a:p>
          <a:p>
            <a:pPr lvl="2"/>
            <a:r>
              <a:rPr lang="en-US" dirty="0"/>
              <a:t>To determine interval that contains the actual population parameter</a:t>
            </a:r>
          </a:p>
          <a:p>
            <a:pPr lvl="1"/>
            <a:r>
              <a:rPr lang="en-US" b="1" dirty="0"/>
              <a:t>Hypothesis Testing </a:t>
            </a:r>
          </a:p>
          <a:p>
            <a:pPr lvl="2"/>
            <a:r>
              <a:rPr lang="en-US" dirty="0"/>
              <a:t>Type I and Type II Errors– when to use which test</a:t>
            </a:r>
          </a:p>
          <a:p>
            <a:pPr lvl="1"/>
            <a:r>
              <a:rPr lang="en-US" b="1" dirty="0"/>
              <a:t>p-value </a:t>
            </a:r>
          </a:p>
          <a:p>
            <a:pPr lvl="2"/>
            <a:r>
              <a:rPr lang="en-US" dirty="0"/>
              <a:t>To determine significance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2E26E-3FA3-004E-AE8F-EF74CEC96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9513" y="4881249"/>
            <a:ext cx="290100" cy="191861"/>
          </a:xfrm>
        </p:spPr>
        <p:txBody>
          <a:bodyPr/>
          <a:lstStyle/>
          <a:p>
            <a:fld id="{DDBE135E-2566-4748-853C-8A3B78F0FB00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0083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Confidence Interval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CD0D1-EDF3-0048-B2CC-87E57CD34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A7B8FB-82CE-018E-8518-D877CB941A33}"/>
                  </a:ext>
                </a:extLst>
              </p:cNvPr>
              <p:cNvSpPr txBox="1"/>
              <p:nvPr/>
            </p:nvSpPr>
            <p:spPr>
              <a:xfrm>
                <a:off x="1589567" y="2004237"/>
                <a:ext cx="622202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I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I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I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A7B8FB-82CE-018E-8518-D877CB941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567" y="2004237"/>
                <a:ext cx="622202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D1649F-8CFB-CC80-38AA-797E5BD4D0E0}"/>
                  </a:ext>
                </a:extLst>
              </p:cNvPr>
              <p:cNvSpPr txBox="1"/>
              <p:nvPr/>
            </p:nvSpPr>
            <p:spPr>
              <a:xfrm>
                <a:off x="2583256" y="3169641"/>
                <a:ext cx="39917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I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I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I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acc>
                            <m:accPr>
                              <m:chr m:val="̅"/>
                              <m:ctrlPr>
                                <a:rPr lang="en-I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IE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E" sz="2400" b="0" i="1" smtClean="0">
                          <a:latin typeface="Cambria Math" panose="02040503050406030204" pitchFamily="18" charset="0"/>
                        </a:rPr>
                        <m:t>=95%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D1649F-8CFB-CC80-38AA-797E5BD4D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256" y="3169641"/>
                <a:ext cx="3991797" cy="369332"/>
              </a:xfrm>
              <a:prstGeom prst="rect">
                <a:avLst/>
              </a:prstGeom>
              <a:blipFill>
                <a:blip r:embed="rId3"/>
                <a:stretch>
                  <a:fillRect l="-1374" r="-1527" b="-2131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924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Hypothesis Testing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1D86-09FA-DE41-A8AE-5412DEB5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06627" y="1428750"/>
            <a:ext cx="8167816" cy="29907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417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7500" indent="-31750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8325" indent="-222250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4225" indent="-201613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Minion Pro" pitchFamily="18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0125" indent="-185738" algn="l" defTabSz="914400" rtl="0" eaLnBrk="1" latinLnBrk="0" hangingPunct="1">
              <a:spcBef>
                <a:spcPts val="1134"/>
              </a:spcBef>
              <a:buClr>
                <a:schemeClr val="tx2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0" dirty="0"/>
              <a:t>We initially introduce the concept of </a:t>
            </a:r>
            <a:r>
              <a:rPr lang="en-IE" b="0" dirty="0">
                <a:solidFill>
                  <a:srgbClr val="C00000"/>
                </a:solidFill>
              </a:rPr>
              <a:t>“Hypothesis Testing”</a:t>
            </a:r>
            <a:r>
              <a:rPr lang="en-IE" b="0" dirty="0"/>
              <a:t>,</a:t>
            </a:r>
            <a:r>
              <a:rPr lang="en-IE" b="0" dirty="0">
                <a:solidFill>
                  <a:srgbClr val="C00000"/>
                </a:solidFill>
              </a:rPr>
              <a:t> </a:t>
            </a:r>
            <a:r>
              <a:rPr lang="en-IE" b="0" dirty="0"/>
              <a:t>using a story!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0" dirty="0"/>
              <a:t>The aim of this story is to first “</a:t>
            </a:r>
            <a:r>
              <a:rPr lang="en-IE" b="0" dirty="0">
                <a:solidFill>
                  <a:srgbClr val="C00000"/>
                </a:solidFill>
              </a:rPr>
              <a:t>logically</a:t>
            </a:r>
            <a:r>
              <a:rPr lang="en-IE" b="0" dirty="0"/>
              <a:t>” understand the </a:t>
            </a:r>
            <a:r>
              <a:rPr lang="en-IE" b="0" dirty="0">
                <a:solidFill>
                  <a:srgbClr val="C00000"/>
                </a:solidFill>
              </a:rPr>
              <a:t>“concepts” </a:t>
            </a:r>
            <a:r>
              <a:rPr lang="en-IE" b="0" dirty="0"/>
              <a:t>and</a:t>
            </a:r>
            <a:r>
              <a:rPr lang="en-IE" b="0" dirty="0">
                <a:solidFill>
                  <a:srgbClr val="C00000"/>
                </a:solidFill>
              </a:rPr>
              <a:t> “elements” </a:t>
            </a:r>
            <a:r>
              <a:rPr lang="en-IE" b="0" dirty="0"/>
              <a:t>of </a:t>
            </a:r>
            <a:r>
              <a:rPr lang="en-IE" b="0" dirty="0">
                <a:solidFill>
                  <a:srgbClr val="C00000"/>
                </a:solidFill>
              </a:rPr>
              <a:t>“Hypothesis Testing”.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0" dirty="0"/>
              <a:t>We would later show that </a:t>
            </a:r>
            <a:r>
              <a:rPr lang="en-IE" b="0" dirty="0">
                <a:solidFill>
                  <a:srgbClr val="C00000"/>
                </a:solidFill>
              </a:rPr>
              <a:t>“Hypothesis Testing” </a:t>
            </a:r>
            <a:r>
              <a:rPr lang="en-IE" b="0" dirty="0"/>
              <a:t>and</a:t>
            </a:r>
            <a:r>
              <a:rPr lang="en-IE" b="0" dirty="0">
                <a:solidFill>
                  <a:srgbClr val="C00000"/>
                </a:solidFill>
              </a:rPr>
              <a:t> “Confidence Interval” </a:t>
            </a:r>
            <a:r>
              <a:rPr lang="en-IE" b="0" dirty="0"/>
              <a:t>are two sides of the same coin called </a:t>
            </a:r>
            <a:r>
              <a:rPr lang="en-IE" b="0" dirty="0">
                <a:solidFill>
                  <a:srgbClr val="C00000"/>
                </a:solidFill>
              </a:rPr>
              <a:t>“Statistical Inference”.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b="0" dirty="0"/>
              <a:t>Later, we’ll introduce a couple of expressions for CIs, as well as learning the instructions of conducting </a:t>
            </a:r>
            <a:r>
              <a:rPr lang="en-IE" b="0" dirty="0">
                <a:solidFill>
                  <a:srgbClr val="C00000"/>
                </a:solidFill>
              </a:rPr>
              <a:t>“Hypothesis Testing” </a:t>
            </a:r>
            <a:r>
              <a:rPr lang="en-IE" b="0" dirty="0"/>
              <a:t>for a couple of </a:t>
            </a:r>
            <a:r>
              <a:rPr lang="en-IE" b="0" dirty="0">
                <a:solidFill>
                  <a:srgbClr val="C00000"/>
                </a:solidFill>
              </a:rPr>
              <a:t>“Population Parameters”.       </a:t>
            </a:r>
          </a:p>
        </p:txBody>
      </p:sp>
    </p:spTree>
    <p:extLst>
      <p:ext uri="{BB962C8B-B14F-4D97-AF65-F5344CB8AC3E}">
        <p14:creationId xmlns:p14="http://schemas.microsoft.com/office/powerpoint/2010/main" val="294052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and now the Story of “Hypothesis Testing” !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1D86-09FA-DE41-A8AE-5412DEB5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B1AFB4-B319-4C88-7953-C62B4E262A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Please listen to this story carefully. It is an important one!</a:t>
            </a:r>
            <a:endParaRPr lang="en-I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B7C50D-FFAC-9066-648B-8D9F475D8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439" y="1151979"/>
            <a:ext cx="5423286" cy="3716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6BE63C-670A-C208-38C3-38E8DCB8F13F}"/>
              </a:ext>
            </a:extLst>
          </p:cNvPr>
          <p:cNvSpPr txBox="1"/>
          <p:nvPr/>
        </p:nvSpPr>
        <p:spPr>
          <a:xfrm>
            <a:off x="4292217" y="1404519"/>
            <a:ext cx="25236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800" dirty="0">
                <a:solidFill>
                  <a:srgbClr val="002060"/>
                </a:solidFill>
                <a:latin typeface="Brush Script MT" panose="03060802040406070304" pitchFamily="66" charset="0"/>
              </a:rPr>
              <a:t>The Story of</a:t>
            </a:r>
          </a:p>
          <a:p>
            <a:pPr algn="ctr"/>
            <a:r>
              <a:rPr lang="en-IE" sz="2800" b="1" dirty="0">
                <a:solidFill>
                  <a:srgbClr val="C00000"/>
                </a:solidFill>
                <a:latin typeface="Forte" panose="020B0604020202020204" pitchFamily="66" charset="0"/>
              </a:rPr>
              <a:t>Hypothesis Testing</a:t>
            </a:r>
          </a:p>
          <a:p>
            <a:pPr algn="ctr"/>
            <a:endParaRPr lang="en-IE" sz="3200" b="1" dirty="0">
              <a:solidFill>
                <a:srgbClr val="C00000"/>
              </a:solidFill>
              <a:latin typeface="Gigi" panose="020B0604020202020204" pitchFamily="82" charset="0"/>
            </a:endParaRPr>
          </a:p>
          <a:p>
            <a:pPr algn="ctr"/>
            <a:endParaRPr lang="en-IE" sz="3200" b="1" dirty="0">
              <a:solidFill>
                <a:srgbClr val="C00000"/>
              </a:solidFill>
              <a:latin typeface="Gigi" panose="020B0604020202020204" pitchFamily="82" charset="0"/>
            </a:endParaRPr>
          </a:p>
          <a:p>
            <a:pPr algn="ctr"/>
            <a:endParaRPr lang="en-IE" sz="3200" b="1" dirty="0">
              <a:solidFill>
                <a:srgbClr val="C00000"/>
              </a:solidFill>
              <a:latin typeface="Gigi" panose="020B0604020202020204" pitchFamily="82" charset="0"/>
            </a:endParaRPr>
          </a:p>
          <a:p>
            <a:pPr algn="ctr"/>
            <a:r>
              <a:rPr lang="en-IE" sz="2000" b="1" dirty="0">
                <a:solidFill>
                  <a:srgbClr val="C00000"/>
                </a:solidFill>
                <a:latin typeface="Gigi" panose="020B0604020202020204" pitchFamily="82" charset="0"/>
              </a:rPr>
              <a:t>    </a:t>
            </a:r>
            <a:r>
              <a:rPr lang="en-IE" b="1" dirty="0">
                <a:solidFill>
                  <a:srgbClr val="C00000"/>
                </a:solidFill>
                <a:latin typeface="Gigi" panose="020B0604020202020204" pitchFamily="82" charset="0"/>
              </a:rPr>
              <a:t>By: Bahman Honari</a:t>
            </a:r>
          </a:p>
        </p:txBody>
      </p:sp>
      <p:pic>
        <p:nvPicPr>
          <p:cNvPr id="12" name="Picture 11" descr="A picture containing remote, controller, game, control&#10;&#10;Description automatically generated">
            <a:extLst>
              <a:ext uri="{FF2B5EF4-FFF2-40B4-BE49-F238E27FC236}">
                <a16:creationId xmlns:a16="http://schemas.microsoft.com/office/drawing/2014/main" id="{222BB6A5-8B8D-84A6-6681-6DD090FD1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14" y="2881457"/>
            <a:ext cx="1545051" cy="9456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05A491-D665-EB91-A96A-EA6CC59E05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30" t="4386" r="9312" b="20399"/>
          <a:stretch/>
        </p:blipFill>
        <p:spPr>
          <a:xfrm flipH="1">
            <a:off x="3113221" y="3601114"/>
            <a:ext cx="882369" cy="856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831C2A-1214-383C-FC2F-50C1FBB68D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45" t="15721" r="16308"/>
          <a:stretch/>
        </p:blipFill>
        <p:spPr>
          <a:xfrm>
            <a:off x="3212906" y="1341191"/>
            <a:ext cx="765974" cy="9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40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Story of Hypothesis Testing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1D86-09FA-DE41-A8AE-5412DEB5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BD0B72-A63D-7C6F-6172-A7BDDB16B0A9}"/>
              </a:ext>
            </a:extLst>
          </p:cNvPr>
          <p:cNvSpPr txBox="1">
            <a:spLocks/>
          </p:cNvSpPr>
          <p:nvPr/>
        </p:nvSpPr>
        <p:spPr>
          <a:xfrm>
            <a:off x="568409" y="1249378"/>
            <a:ext cx="4347519" cy="421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This is Mary, a friend of mine!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FC71B3-C6E6-D1EE-417F-AEF57DF0E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2" r="8912"/>
          <a:stretch/>
        </p:blipFill>
        <p:spPr>
          <a:xfrm flipH="1">
            <a:off x="828675" y="1906115"/>
            <a:ext cx="1864945" cy="296738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8704CA3-2826-1E9B-1D46-68A5B2A126FA}"/>
              </a:ext>
            </a:extLst>
          </p:cNvPr>
          <p:cNvGrpSpPr/>
          <p:nvPr/>
        </p:nvGrpSpPr>
        <p:grpSpPr>
          <a:xfrm>
            <a:off x="6321132" y="1218777"/>
            <a:ext cx="2513949" cy="3654723"/>
            <a:chOff x="8434137" y="0"/>
            <a:chExt cx="3571060" cy="67686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4E6220-0CA7-87C9-9FAE-03CF791E3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80"/>
            <a:stretch/>
          </p:blipFill>
          <p:spPr>
            <a:xfrm>
              <a:off x="8434137" y="0"/>
              <a:ext cx="3571060" cy="67686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D223FA-8637-DAAA-7CEF-C4D24F343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501"/>
            <a:stretch/>
          </p:blipFill>
          <p:spPr>
            <a:xfrm>
              <a:off x="8916374" y="602949"/>
              <a:ext cx="277064" cy="585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557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CD_PPT_Calibri_Option1a">
  <a:themeElements>
    <a:clrScheme name="Trinity College">
      <a:dk1>
        <a:sysClr val="windowText" lastClr="000000"/>
      </a:dk1>
      <a:lt1>
        <a:sysClr val="window" lastClr="FFFFFF"/>
      </a:lt1>
      <a:dk2>
        <a:srgbClr val="3E6DB2"/>
      </a:dk2>
      <a:lt2>
        <a:srgbClr val="FFFFFF"/>
      </a:lt2>
      <a:accent1>
        <a:srgbClr val="4F81BD"/>
      </a:accent1>
      <a:accent2>
        <a:srgbClr val="0E73B9"/>
      </a:accent2>
      <a:accent3>
        <a:srgbClr val="7C7C7C"/>
      </a:accent3>
      <a:accent4>
        <a:srgbClr val="A6A6A6"/>
      </a:accent4>
      <a:accent5>
        <a:srgbClr val="4F81BD"/>
      </a:accent5>
      <a:accent6>
        <a:srgbClr val="3E6DB2"/>
      </a:accent6>
      <a:hlink>
        <a:srgbClr val="000000"/>
      </a:hlink>
      <a:folHlink>
        <a:srgbClr val="000000"/>
      </a:folHlink>
    </a:clrScheme>
    <a:fontScheme name="Trinity Colleg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TCD_PPT_Calibri_Option1a.potx</Template>
  <TotalTime>751</TotalTime>
  <Words>2333</Words>
  <Application>Microsoft Office PowerPoint</Application>
  <PresentationFormat>On-screen Show (16:9)</PresentationFormat>
  <Paragraphs>184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Brush Script MT</vt:lpstr>
      <vt:lpstr>Calibri</vt:lpstr>
      <vt:lpstr>Cambria Math</vt:lpstr>
      <vt:lpstr>Forte</vt:lpstr>
      <vt:lpstr>Gigi</vt:lpstr>
      <vt:lpstr>Minion Pro</vt:lpstr>
      <vt:lpstr>TCD_PPT_Calibri_Option1a</vt:lpstr>
      <vt:lpstr>Introduction to Biostatistics</vt:lpstr>
      <vt:lpstr>Introduction</vt:lpstr>
      <vt:lpstr>Population Parameters</vt:lpstr>
      <vt:lpstr>Sampling Concepts</vt:lpstr>
      <vt:lpstr>Elements of Inferential Statistics </vt:lpstr>
      <vt:lpstr>Understanding Confidence Interval </vt:lpstr>
      <vt:lpstr>Hypothesis Testing</vt:lpstr>
      <vt:lpstr>… and now the Story of “Hypothesis Testing” !</vt:lpstr>
      <vt:lpstr>The Story of Hypothesis Testing</vt:lpstr>
      <vt:lpstr>The Story of Hypothesis Testing – Cont.</vt:lpstr>
      <vt:lpstr>The Story of Hypothesis Testing – Cont.</vt:lpstr>
      <vt:lpstr>The Story of Hypothesis Testing – Cont.</vt:lpstr>
      <vt:lpstr>The Story of Hypothesis Testing – Cont.</vt:lpstr>
      <vt:lpstr>The Story of Hypothesis Testing – Cont.</vt:lpstr>
      <vt:lpstr>The Story of Hypothesis Testing – Cont.</vt:lpstr>
      <vt:lpstr>The Story of Hypothesis Testing – Cont.</vt:lpstr>
      <vt:lpstr>The Story of Hypothesis Testing – Cont.</vt:lpstr>
      <vt:lpstr>The Story of Hypothesis Testing – Cont.</vt:lpstr>
      <vt:lpstr>The Story of Hypothesis Testing – Cont.</vt:lpstr>
      <vt:lpstr>The Story of Hypothesis Testing – Cont.</vt:lpstr>
      <vt:lpstr>The Story of Hypothesis Testing – Cont.</vt:lpstr>
      <vt:lpstr>The Story of Hypothesis Testing – Cont.</vt:lpstr>
      <vt:lpstr>The Story of Hypothesis Testing – Cont.</vt:lpstr>
      <vt:lpstr>The Story of Hypothesis Testing – Cont.</vt:lpstr>
      <vt:lpstr>The Story of Hypothesis Testing – Cont.</vt:lpstr>
      <vt:lpstr>The Story of Hypothesis Testing – Cont.</vt:lpstr>
      <vt:lpstr>The Story of Hypothesis Testing – Cont.</vt:lpstr>
      <vt:lpstr>The Story of Hypothesis Testing – Cont.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dtpgraphics</dc:creator>
  <cp:lastModifiedBy>Bahman Honari</cp:lastModifiedBy>
  <cp:revision>174</cp:revision>
  <cp:lastPrinted>2014-12-16T10:33:11Z</cp:lastPrinted>
  <dcterms:created xsi:type="dcterms:W3CDTF">2013-07-29T09:34:50Z</dcterms:created>
  <dcterms:modified xsi:type="dcterms:W3CDTF">2023-12-16T07:34:30Z</dcterms:modified>
</cp:coreProperties>
</file>